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176FE4F8-848C-45C7-B3A4-E191DDE05616}" type="datetimeFigureOut">
              <a:rPr lang="hu-HU" smtClean="0"/>
              <a:t>2024. 06. 06.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176FE4F8-848C-45C7-B3A4-E191DDE05616}" type="datetimeFigureOut">
              <a:rPr lang="hu-HU" smtClean="0"/>
              <a:t>2024. 06. 06.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176FE4F8-848C-45C7-B3A4-E191DDE05616}" type="datetimeFigureOut">
              <a:rPr lang="hu-HU" smtClean="0"/>
              <a:t>2024. 06. 06.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176FE4F8-848C-45C7-B3A4-E191DDE05616}" type="datetimeFigureOut">
              <a:rPr lang="hu-HU" smtClean="0"/>
              <a:t>2024. 06. 06.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176FE4F8-848C-45C7-B3A4-E191DDE05616}" type="datetimeFigureOut">
              <a:rPr lang="hu-HU" smtClean="0"/>
              <a:t>2024. 06. 06.</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176FE4F8-848C-45C7-B3A4-E191DDE05616}" type="datetimeFigureOut">
              <a:rPr lang="hu-HU" smtClean="0"/>
              <a:t>2024. 06. 06.</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176FE4F8-848C-45C7-B3A4-E191DDE05616}" type="datetimeFigureOut">
              <a:rPr lang="hu-HU" smtClean="0"/>
              <a:t>2024. 06. 06.</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176FE4F8-848C-45C7-B3A4-E191DDE05616}" type="datetimeFigureOut">
              <a:rPr lang="hu-HU" smtClean="0"/>
              <a:t>2024. 06. 06.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176FE4F8-848C-45C7-B3A4-E191DDE05616}" type="datetimeFigureOut">
              <a:rPr lang="hu-HU" smtClean="0"/>
              <a:t>2024. 06. 06.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176FE4F8-848C-45C7-B3A4-E191DDE05616}" type="datetimeFigureOut">
              <a:rPr lang="hu-HU" smtClean="0"/>
              <a:t>2024. 06. 06.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176FE4F8-848C-45C7-B3A4-E191DDE05616}" type="datetimeFigureOut">
              <a:rPr lang="hu-HU" smtClean="0"/>
              <a:t>2024. 06. 06.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DAA8E3-3B0D-4B2C-9D85-F2CD18016D3F}" type="slidenum">
              <a:rPr lang="hu-HU" smtClean="0"/>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FE4F8-848C-45C7-B3A4-E191DDE05616}" type="datetimeFigureOut">
              <a:rPr lang="hu-HU" smtClean="0"/>
              <a:t>2024. 06. 06.</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DAA8E3-3B0D-4B2C-9D85-F2CD18016D3F}" type="slidenum">
              <a:rPr lang="hu-HU" smtClean="0"/>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Bgs1AgtdV6Y"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drive.google.com/file/d/1Wl9EJh64Mbtqku5LJE0g2_HFLn-oTk-v/view?usp=sharin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spacenus-com.translate.goog/contact?_x_tr_sl=hu&amp;_x_tr_tl=it&amp;_x_tr_hl=hu&amp;_x_tr_pto=wap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translate.google.com/website?sl=hu&amp;tl=it&amp;hl=hu&amp;client=webapp&amp;u=https://www.google.de/maps/place/Hilpertstra%25C3%259Fe%2B31,%2B64295%2BDarmstadt/@49.8626951,8.6200417,17z/data%3D!4m6!3m5!1s0x47bd7a75f182ad49:0xa8e21962f71216ef!8m2!3d49.8626951!4d8.622622!16s%252Fg%252F11c23rhyms?entry%3Dtt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esa.int/Applications/Technology_Transfer/Spacenus_satellite_monitoring_and_Artificial_Intelligence_to_boost_precision_farm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esa.int/Our_Activities/Space_Engineering_Technology/TTP2/10th_ESA_Investment_Forum" TargetMode="External"/><Relationship Id="rId2" Type="http://schemas.openxmlformats.org/officeDocument/2006/relationships/hyperlink" Target="https://spacenus.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esa.int/ESA_Multimedia/Images/2018/12/Spacenus_Founde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pacenus.com/" TargetMode="External"/><Relationship Id="rId2" Type="http://schemas.openxmlformats.org/officeDocument/2006/relationships/hyperlink" Target="https://www.esa.int/ESA_Multimedia/Images/2018/12/Spacenus_Team" TargetMode="External"/><Relationship Id="rId1" Type="http://schemas.openxmlformats.org/officeDocument/2006/relationships/slideLayout" Target="../slideLayouts/slideLayout2.xml"/><Relationship Id="rId5" Type="http://schemas.openxmlformats.org/officeDocument/2006/relationships/hyperlink" Target="http://www.esa.int/Our_Activities/Space_Engineering_Technology/Business_Incubation/ESA_Business_Incubation_Centres6" TargetMode="External"/><Relationship Id="rId4" Type="http://schemas.openxmlformats.org/officeDocument/2006/relationships/hyperlink" Target="http://www.esa.int/Our_Activities/Space_Engineering_Technology/TTP2/10th_ESA_Investment_Forum"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www.esa.int/Our_Activities/Space_Engineering_Technology/TTP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endParaRPr lang="hu-HU" dirty="0"/>
          </a:p>
        </p:txBody>
      </p:sp>
      <p:sp>
        <p:nvSpPr>
          <p:cNvPr id="3" name="Alcím 2"/>
          <p:cNvSpPr>
            <a:spLocks noGrp="1"/>
          </p:cNvSpPr>
          <p:nvPr>
            <p:ph type="subTitle" idx="1"/>
          </p:nvPr>
        </p:nvSpPr>
        <p:spPr/>
        <p:txBody>
          <a:bodyPr/>
          <a:lstStyle/>
          <a:p>
            <a:endParaRPr lang="hu-HU" dirty="0"/>
          </a:p>
        </p:txBody>
      </p:sp>
      <p:pic>
        <p:nvPicPr>
          <p:cNvPr id="5" name="Kép 4" descr="logo.jpg"/>
          <p:cNvPicPr>
            <a:picLocks noChangeAspect="1"/>
          </p:cNvPicPr>
          <p:nvPr/>
        </p:nvPicPr>
        <p:blipFill>
          <a:blip r:embed="rId2"/>
          <a:stretch>
            <a:fillRect/>
          </a:stretch>
        </p:blipFill>
        <p:spPr>
          <a:xfrm>
            <a:off x="0" y="140208"/>
            <a:ext cx="9144000" cy="6717792"/>
          </a:xfrm>
          <a:prstGeom prst="rect">
            <a:avLst/>
          </a:prstGeom>
        </p:spPr>
      </p:pic>
      <p:sp>
        <p:nvSpPr>
          <p:cNvPr id="6" name="Szövegdoboz 5"/>
          <p:cNvSpPr txBox="1"/>
          <p:nvPr/>
        </p:nvSpPr>
        <p:spPr>
          <a:xfrm>
            <a:off x="142844" y="428604"/>
            <a:ext cx="3500462" cy="369332"/>
          </a:xfrm>
          <a:prstGeom prst="rect">
            <a:avLst/>
          </a:prstGeom>
          <a:noFill/>
        </p:spPr>
        <p:txBody>
          <a:bodyPr wrap="square" rtlCol="0">
            <a:spAutoFit/>
          </a:bodyPr>
          <a:lstStyle/>
          <a:p>
            <a:r>
              <a:rPr lang="hu-HU" b="1" dirty="0" err="1">
                <a:hlinkClick r:id="rId3"/>
              </a:rPr>
              <a:t>Spacenus</a:t>
            </a:r>
            <a:r>
              <a:rPr lang="hu-HU" b="1" dirty="0">
                <a:hlinkClick r:id="rId3"/>
              </a:rPr>
              <a:t> </a:t>
            </a:r>
            <a:r>
              <a:rPr lang="hu-HU" b="1" dirty="0">
                <a:hlinkClick r:id="rId4"/>
              </a:rPr>
              <a:t>Image Film</a:t>
            </a:r>
            <a:endParaRPr lang="hu-HU"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55000" lnSpcReduction="20000"/>
          </a:bodyPr>
          <a:lstStyle/>
          <a:p>
            <a:r>
              <a:rPr lang="hu-HU" b="1" dirty="0"/>
              <a:t>Miért létezik a </a:t>
            </a:r>
            <a:r>
              <a:rPr lang="hu-HU" b="1" dirty="0" err="1"/>
              <a:t>Spacenus</a:t>
            </a:r>
            <a:r>
              <a:rPr lang="hu-HU" b="1" dirty="0"/>
              <a:t>?</a:t>
            </a:r>
          </a:p>
          <a:p>
            <a:r>
              <a:rPr lang="hu-HU" dirty="0"/>
              <a:t>Olyan küldetésben vagyunk, amely összhangban van bolygónk sürgető szükségleteivel: az éghajlatváltozás elleni küzdelem és a fenntartható élelmiszer-termelés biztosítása számunkra és az eljövendő generációk számára.</a:t>
            </a:r>
          </a:p>
          <a:p>
            <a:r>
              <a:rPr lang="hu-HU" dirty="0"/>
              <a:t>A talaj, a csendes hős a lábunk alatt tartja a kulcsot. A regeneratív mezőgazdaság révén kihasználjuk a talaj szén-dioxid-megkötő és </a:t>
            </a:r>
            <a:r>
              <a:rPr lang="hu-HU" dirty="0" err="1"/>
              <a:t>-tároló</a:t>
            </a:r>
            <a:r>
              <a:rPr lang="hu-HU" dirty="0"/>
              <a:t> erejét, így a gazdálkodás hatékony eszköz az éghajlatváltozás elleni küzdelemben. Számunkra a regeneratív gazdálkodás nem a múlt helyreállításáról szól; Arról szól, hogy a mezőgazdaságot olyan regeneratív erővé alakítsuk át, amely nemcsak élelmiszert, hanem kritikus ökoszisztéma-szolgáltatásokat is biztosít.</a:t>
            </a:r>
          </a:p>
          <a:p>
            <a:r>
              <a:rPr lang="hu-HU" dirty="0"/>
              <a:t>Jövőképünk egyszerű, mégis erőteljes: évente 0,4%-kal növelni a mezőgazdasági talaj szén-dioxid-kibocsátását. Ez a látszólag kis változás ellensúlyozhatja az évente kibocsátott 9 gigatonna szén-dioxid-szennyezést. Ez egy kis lépés, amelynek hatalmas hatása van.</a:t>
            </a:r>
          </a:p>
          <a:p>
            <a:r>
              <a:rPr lang="hu-HU" dirty="0"/>
              <a:t>A </a:t>
            </a:r>
            <a:r>
              <a:rPr lang="hu-HU" dirty="0" err="1"/>
              <a:t>Spacenusnál</a:t>
            </a:r>
            <a:r>
              <a:rPr lang="hu-HU" dirty="0"/>
              <a:t> elkötelezettek vagyunk amellett, hogy katalizáljuk ezt a változást. Lehetővé tesszük a mezőgazdasági vezetők számára, hogy gazdálkodási tevékenységüket egy környezetbarát, nyereséges és fenntartható jövő felé irányítsák. Meggyőződésünk megingathatatlan – a gazdálkodás nem csak a probléma része; Ez az éghajlati megoldás kulcsfontosságú része.</a:t>
            </a:r>
          </a:p>
          <a:p>
            <a:endParaRPr lang="hu-H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55000" lnSpcReduction="20000"/>
          </a:bodyPr>
          <a:lstStyle/>
          <a:p>
            <a:r>
              <a:rPr lang="hu-HU" b="1" dirty="0"/>
              <a:t>Technológiánk</a:t>
            </a:r>
          </a:p>
          <a:p>
            <a:r>
              <a:rPr lang="hu-HU" dirty="0" smtClean="0"/>
              <a:t>A </a:t>
            </a:r>
            <a:r>
              <a:rPr lang="hu-HU" dirty="0" err="1" smtClean="0"/>
              <a:t>Spacenus</a:t>
            </a:r>
            <a:r>
              <a:rPr lang="hu-HU" dirty="0" smtClean="0"/>
              <a:t> lehetővé teszi a vállalatok számára, hogy műholdas távérzékeléssel alkalmazkodjanak a regeneratív mezőgazdasághoz. A világ 1,7 milliárd hektár mezőgazdasági területének hatékony átalakításához átfogó perspektívára van szükség. Műholdas távérzékelési képességeink pontosan ezt biztosítják.</a:t>
            </a:r>
          </a:p>
          <a:p>
            <a:r>
              <a:rPr lang="hu-HU" dirty="0" smtClean="0"/>
              <a:t>Három dolog van a DNS-ünkben: műholdas globális távérzékelési képesség, gépi tanulási kompetencia a </a:t>
            </a:r>
            <a:r>
              <a:rPr lang="hu-HU" dirty="0" err="1" smtClean="0"/>
              <a:t>big</a:t>
            </a:r>
            <a:r>
              <a:rPr lang="hu-HU" dirty="0" smtClean="0"/>
              <a:t> </a:t>
            </a:r>
            <a:r>
              <a:rPr lang="hu-HU" dirty="0" err="1" smtClean="0"/>
              <a:t>data</a:t>
            </a:r>
            <a:r>
              <a:rPr lang="hu-HU" dirty="0" smtClean="0"/>
              <a:t> értelmezéséhez, valamint mély mezőgazdasági és agráripari ismeretek. Ez az egyedülálló keverék lehetővé teszi számunkra, hogy az érdekelt feleket az adatközpontú döntéshozatalhoz szükséges hasznos információkkal lássuk el.</a:t>
            </a:r>
          </a:p>
          <a:p>
            <a:r>
              <a:rPr lang="hu-HU" dirty="0" smtClean="0"/>
              <a:t>Tudományos megközelítésünk nemcsak megfizethető és méretezhető; Átalakító hatású. Műholdas képekkel naponta figyelemmel kísérjük a növények és a talaj egészségét, észleljük a finom változásokat és személyre szabott ajánlásokat kínálunk. Ez a technológia nem csak megbízható; olyan nagyra becsült szervezetek támogatják, mint az ESA, az IAPN és a K+S, és szigorúan tesztelik a különböző növényeken, régiókban és évszakokban.</a:t>
            </a:r>
          </a:p>
          <a:p>
            <a:r>
              <a:rPr lang="hu-HU" dirty="0"/>
              <a:t/>
            </a:r>
            <a:br>
              <a:rPr lang="hu-HU" dirty="0"/>
            </a:br>
            <a:endParaRPr lang="hu-H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62500" lnSpcReduction="20000"/>
          </a:bodyPr>
          <a:lstStyle/>
          <a:p>
            <a:r>
              <a:rPr lang="it-IT" b="1" dirty="0"/>
              <a:t>Csapatunk</a:t>
            </a:r>
          </a:p>
          <a:p>
            <a:r>
              <a:rPr lang="hu-HU" dirty="0" smtClean="0"/>
              <a:t>A </a:t>
            </a:r>
            <a:r>
              <a:rPr lang="hu-HU" dirty="0" err="1" smtClean="0"/>
              <a:t>Spacenust</a:t>
            </a:r>
            <a:r>
              <a:rPr lang="hu-HU" dirty="0" smtClean="0"/>
              <a:t> 2015 decemberében alapította két kíváncsi elme, </a:t>
            </a:r>
            <a:r>
              <a:rPr lang="hu-HU" dirty="0" err="1" smtClean="0"/>
              <a:t>Riazuddin</a:t>
            </a:r>
            <a:r>
              <a:rPr lang="hu-HU" dirty="0" smtClean="0"/>
              <a:t> </a:t>
            </a:r>
            <a:r>
              <a:rPr lang="hu-HU" dirty="0" err="1" smtClean="0"/>
              <a:t>Kawsar</a:t>
            </a:r>
            <a:r>
              <a:rPr lang="hu-HU" dirty="0" smtClean="0"/>
              <a:t> és Lionel </a:t>
            </a:r>
            <a:r>
              <a:rPr lang="hu-HU" dirty="0" err="1" smtClean="0"/>
              <a:t>Born</a:t>
            </a:r>
            <a:r>
              <a:rPr lang="hu-HU" dirty="0" smtClean="0"/>
              <a:t>, akik 2013-ban találkoztak, miközben egy agrokémiai vállalat üzleti megoldásán dolgoztak, és felfedezték szenvedélyüket a mezőgazdaság nagy technológiával történő átalakítása </a:t>
            </a:r>
            <a:r>
              <a:rPr lang="hu-HU" dirty="0" err="1" smtClean="0"/>
              <a:t>iránt.Olyan</a:t>
            </a:r>
            <a:r>
              <a:rPr lang="hu-HU" dirty="0" smtClean="0"/>
              <a:t> gondolkodókból álló csapatot hoztunk létre, akik osztoznak alapítóink víziójában és erős elkötelezettségükben a mezőgazdaság és az éghajlat fenntartható jövőjének megteremtése iránt. A csapat három fő egységre tagolódik: az agronómiai csapat, amely a gyakorlati mezőgazdasági ismereteket ötvözi a tudományos látásmóddal; a </a:t>
            </a:r>
            <a:r>
              <a:rPr lang="hu-HU" dirty="0" err="1" smtClean="0"/>
              <a:t>Geospatial</a:t>
            </a:r>
            <a:r>
              <a:rPr lang="hu-HU" dirty="0" smtClean="0"/>
              <a:t> </a:t>
            </a:r>
            <a:r>
              <a:rPr lang="hu-HU" dirty="0" err="1" smtClean="0"/>
              <a:t>Machine</a:t>
            </a:r>
            <a:r>
              <a:rPr lang="hu-HU" dirty="0" smtClean="0"/>
              <a:t> </a:t>
            </a:r>
            <a:r>
              <a:rPr lang="hu-HU" dirty="0" err="1" smtClean="0"/>
              <a:t>Learning</a:t>
            </a:r>
            <a:r>
              <a:rPr lang="hu-HU" dirty="0" smtClean="0"/>
              <a:t> csapata, amely hasznos információk kinyerésére szakosodott műholdadatokból; és az üzleti csapat, amely az ügyfelek igényeinek megértésére és az értékteremtésre </a:t>
            </a:r>
            <a:r>
              <a:rPr lang="hu-HU" dirty="0" err="1" smtClean="0"/>
              <a:t>összpontosít.Együtt</a:t>
            </a:r>
            <a:r>
              <a:rPr lang="hu-HU" dirty="0" smtClean="0"/>
              <a:t> nem csak egy csapat vagyunk; Mi vagyunk a megfelelő erő, amelyet egy közös cél egyesít. </a:t>
            </a:r>
            <a:r>
              <a:rPr lang="hu-HU" smtClean="0"/>
              <a:t>Keményen dolgozunk és újítunk, hogy kikövezzük az utat egy rugalmasabb és virágzóbb mezőgazdasági jövő felé.</a:t>
            </a:r>
            <a:endParaRPr lang="hu-H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70000" lnSpcReduction="20000"/>
          </a:bodyPr>
          <a:lstStyle/>
          <a:p>
            <a:r>
              <a:rPr lang="hu-HU" b="1" dirty="0"/>
              <a:t>Dolgozzunk együtt!</a:t>
            </a:r>
          </a:p>
          <a:p>
            <a:r>
              <a:rPr lang="hu-HU" dirty="0"/>
              <a:t>A </a:t>
            </a:r>
            <a:r>
              <a:rPr lang="hu-HU" dirty="0" err="1"/>
              <a:t>Spacenusnál</a:t>
            </a:r>
            <a:r>
              <a:rPr lang="hu-HU" dirty="0"/>
              <a:t> </a:t>
            </a:r>
            <a:r>
              <a:rPr lang="hu-HU" dirty="0" err="1"/>
              <a:t>a</a:t>
            </a:r>
            <a:r>
              <a:rPr lang="hu-HU" dirty="0"/>
              <a:t> tudomány nem csak egy része annak, amit csinálunk, hanem a kultúránk is. Ahogy navigálunk a regeneratív mezőgazdaság fejlődő táján, megértjük azokat a félelmetes kihívásokat, amelyekkel az agrárvállalkozások vezetői szembesülnek. Ezért építettünk be mély elkötelezettséget a mindennapi működésünk szövetének tudományos vizsgálata iránt, hogy felhatalmazzuk azokat a vezetőket, akik a regeneratív mezőgazdaságra való áttérést vezetik.</a:t>
            </a:r>
          </a:p>
          <a:p>
            <a:r>
              <a:rPr lang="hu-HU" dirty="0"/>
              <a:t>Küldetésünk, hogy lehetővé tegyük a regeneratív mezőgazdaságra való valódi átállást, miközben a kezdetektől fogva bizalmat építünk ki érdekelt feleinkkel. Ha úgy gondolja, hogy tudásunk és technológiánk segíthet szervezete növekedésében, vagy ha csak tanácsra van szüksége az üzleti kihívások leküzdéséhez, itt vagyunk, hogy meghallgassuk. Szeretünk együttműködni olyan egyénekkel, akik jelentős hatást kívánnak gyakorolni a fenntartható jövőre.</a:t>
            </a:r>
          </a:p>
          <a:p>
            <a:endParaRPr lang="hu-H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lstStyle/>
          <a:p>
            <a:r>
              <a:rPr lang="hu-HU" b="1" dirty="0"/>
              <a:t>Nyugodtan írjon nekünk</a:t>
            </a:r>
          </a:p>
          <a:p>
            <a:r>
              <a:rPr lang="hu-HU" dirty="0"/>
              <a:t>Minden vállalkozás más és más, és egyedi kihívásokkal néz szembe. Kíváncsian várjuk véleményét</a:t>
            </a:r>
          </a:p>
          <a:p>
            <a:r>
              <a:rPr lang="hu-HU" dirty="0" smtClean="0">
                <a:hlinkClick r:id="rId2"/>
              </a:rPr>
              <a:t>Érje el a fenntartható mezőgazdasági megoldásokat - </a:t>
            </a:r>
            <a:r>
              <a:rPr lang="hu-HU" dirty="0" err="1" smtClean="0">
                <a:hlinkClick r:id="rId2"/>
              </a:rPr>
              <a:t>Spacenus</a:t>
            </a:r>
            <a:r>
              <a:rPr lang="hu-HU" dirty="0" smtClean="0">
                <a:hlinkClick r:id="rId2"/>
              </a:rPr>
              <a:t> (</a:t>
            </a:r>
            <a:r>
              <a:rPr lang="hu-HU" dirty="0" err="1" smtClean="0">
                <a:hlinkClick r:id="rId2"/>
              </a:rPr>
              <a:t>www-spacenus-com.translate.goog</a:t>
            </a:r>
            <a:r>
              <a:rPr lang="hu-HU" dirty="0" smtClean="0">
                <a:hlinkClick r:id="rId2"/>
              </a:rPr>
              <a:t>)</a:t>
            </a:r>
            <a:endParaRPr lang="hu-H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pic>
        <p:nvPicPr>
          <p:cNvPr id="1026" name="Picture 2"/>
          <p:cNvPicPr>
            <a:picLocks noGrp="1" noChangeAspect="1" noChangeArrowheads="1"/>
          </p:cNvPicPr>
          <p:nvPr>
            <p:ph idx="1"/>
          </p:nvPr>
        </p:nvPicPr>
        <p:blipFill>
          <a:blip r:embed="rId2"/>
          <a:srcRect/>
          <a:stretch>
            <a:fillRect/>
          </a:stretch>
        </p:blipFill>
        <p:spPr bwMode="auto">
          <a:xfrm>
            <a:off x="654131" y="1600200"/>
            <a:ext cx="7835737"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lstStyle/>
          <a:p>
            <a:r>
              <a:rPr lang="hu-HU" b="1" dirty="0"/>
              <a:t>Kapcsolat</a:t>
            </a:r>
          </a:p>
          <a:p>
            <a:r>
              <a:rPr lang="hu-HU" u="sng" dirty="0" err="1">
                <a:hlinkClick r:id="rId2"/>
              </a:rPr>
              <a:t>Spacenus</a:t>
            </a:r>
            <a:r>
              <a:rPr lang="hu-HU" u="sng" dirty="0">
                <a:hlinkClick r:id="rId2"/>
              </a:rPr>
              <a:t> </a:t>
            </a:r>
            <a:r>
              <a:rPr lang="hu-HU" u="sng" dirty="0" err="1">
                <a:hlinkClick r:id="rId2"/>
              </a:rPr>
              <a:t>GmbHSpacenus</a:t>
            </a:r>
            <a:r>
              <a:rPr lang="hu-HU" u="sng" dirty="0">
                <a:hlinkClick r:id="rId2"/>
              </a:rPr>
              <a:t> GmbH, </a:t>
            </a:r>
            <a:r>
              <a:rPr lang="hu-HU" u="sng" dirty="0" err="1">
                <a:hlinkClick r:id="rId2"/>
              </a:rPr>
              <a:t>Hilpertstraße</a:t>
            </a:r>
            <a:r>
              <a:rPr lang="hu-HU" u="sng" dirty="0">
                <a:hlinkClick r:id="rId2"/>
              </a:rPr>
              <a:t> 31,</a:t>
            </a:r>
            <a:br>
              <a:rPr lang="hu-HU" u="sng" dirty="0">
                <a:hlinkClick r:id="rId2"/>
              </a:rPr>
            </a:br>
            <a:r>
              <a:rPr lang="hu-HU" u="sng" dirty="0">
                <a:hlinkClick r:id="rId2"/>
              </a:rPr>
              <a:t>64295 Darmstadt, </a:t>
            </a:r>
            <a:r>
              <a:rPr lang="hu-HU" u="sng" dirty="0" err="1">
                <a:hlinkClick r:id="rId2"/>
              </a:rPr>
              <a:t>Hilpertstraße</a:t>
            </a:r>
            <a:r>
              <a:rPr lang="hu-HU" u="sng" dirty="0">
                <a:hlinkClick r:id="rId2"/>
              </a:rPr>
              <a:t> 31 Németország</a:t>
            </a:r>
            <a:endParaRPr lang="hu-HU" dirty="0"/>
          </a:p>
          <a:p>
            <a:endParaRPr lang="hu-H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lstStyle/>
          <a:p>
            <a:r>
              <a:rPr lang="hu-HU" dirty="0" err="1"/>
              <a:t>Spacenus</a:t>
            </a:r>
            <a:r>
              <a:rPr lang="hu-HU" dirty="0"/>
              <a:t>: műholdas megfigyelés és mesterséges intelligencia a precíziós gazdálkodás fellendítésére</a:t>
            </a:r>
          </a:p>
          <a:p>
            <a:r>
              <a:rPr lang="hu-HU" cap="all" dirty="0"/>
              <a:t>27/01/20192424 </a:t>
            </a:r>
            <a:r>
              <a:rPr lang="hu-HU" cap="all" dirty="0" smtClean="0"/>
              <a:t>MEGTEKINTÉS</a:t>
            </a:r>
          </a:p>
          <a:p>
            <a:r>
              <a:rPr lang="hu-HU" dirty="0" smtClean="0">
                <a:hlinkClick r:id="rId2"/>
              </a:rPr>
              <a:t>ESA - </a:t>
            </a:r>
            <a:r>
              <a:rPr lang="hu-HU" dirty="0" err="1" smtClean="0">
                <a:hlinkClick r:id="rId2"/>
              </a:rPr>
              <a:t>Spacenus</a:t>
            </a:r>
            <a:r>
              <a:rPr lang="hu-HU" dirty="0" smtClean="0">
                <a:hlinkClick r:id="rId2"/>
              </a:rPr>
              <a:t>: műholdas megfigyelés és mesterséges intelligencia a precíziós gazdálkodás fellendítésére</a:t>
            </a:r>
            <a:endParaRPr lang="hu-H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47500" lnSpcReduction="20000"/>
          </a:bodyPr>
          <a:lstStyle/>
          <a:p>
            <a:r>
              <a:rPr lang="hu-HU" dirty="0"/>
              <a:t>Az ESA BIC Hessen &amp;; Baden Württemberg </a:t>
            </a:r>
            <a:r>
              <a:rPr lang="hu-HU" dirty="0" err="1"/>
              <a:t>start-up</a:t>
            </a:r>
            <a:r>
              <a:rPr lang="hu-HU" dirty="0"/>
              <a:t> vállalkozása, a </a:t>
            </a:r>
            <a:r>
              <a:rPr lang="hu-HU" dirty="0" err="1"/>
              <a:t>Spacenus</a:t>
            </a:r>
            <a:r>
              <a:rPr lang="hu-HU" dirty="0"/>
              <a:t> mesterséges intelligenciával kiegészített táblageometriai és növénytáplálási rendszerével javítja a precíziós gazdálkodást. Ismerje meg </a:t>
            </a:r>
            <a:r>
              <a:rPr lang="hu-HU" dirty="0">
                <a:hlinkClick r:id="rId2"/>
              </a:rPr>
              <a:t>a </a:t>
            </a:r>
            <a:r>
              <a:rPr lang="hu-HU" dirty="0" err="1">
                <a:hlinkClick r:id="rId2"/>
              </a:rPr>
              <a:t>Spacenust</a:t>
            </a:r>
            <a:r>
              <a:rPr lang="hu-HU" dirty="0"/>
              <a:t> az </a:t>
            </a:r>
            <a:r>
              <a:rPr lang="hu-HU" dirty="0">
                <a:hlinkClick r:id="rId3"/>
              </a:rPr>
              <a:t>ESA 10. befektetési fórumán</a:t>
            </a:r>
            <a:r>
              <a:rPr lang="hu-HU" dirty="0"/>
              <a:t> az </a:t>
            </a:r>
            <a:r>
              <a:rPr lang="hu-HU" dirty="0" err="1"/>
              <a:t>ESOC-ban</a:t>
            </a:r>
            <a:r>
              <a:rPr lang="hu-HU" dirty="0"/>
              <a:t>, 2019. január 31-én.</a:t>
            </a:r>
          </a:p>
          <a:p>
            <a:r>
              <a:rPr lang="hu-HU" b="1" dirty="0"/>
              <a:t>A hatékonyság a kulcs</a:t>
            </a:r>
            <a:endParaRPr lang="hu-HU" dirty="0"/>
          </a:p>
          <a:p>
            <a:r>
              <a:rPr lang="hu-HU" dirty="0"/>
              <a:t>A mezőgazdaság jelentős digitális </a:t>
            </a:r>
            <a:r>
              <a:rPr lang="hu-HU" dirty="0" err="1"/>
              <a:t>forradalomon</a:t>
            </a:r>
            <a:r>
              <a:rPr lang="hu-HU" dirty="0"/>
              <a:t> megy keresztül, hogy megfeleljen a világ növekvő népességének élelmiszerigényének. A </a:t>
            </a:r>
            <a:r>
              <a:rPr lang="hu-HU" dirty="0" err="1"/>
              <a:t>Spacenus</a:t>
            </a:r>
            <a:r>
              <a:rPr lang="hu-HU" dirty="0"/>
              <a:t> </a:t>
            </a:r>
            <a:r>
              <a:rPr lang="hu-HU" dirty="0" err="1"/>
              <a:t>a</a:t>
            </a:r>
            <a:r>
              <a:rPr lang="hu-HU" dirty="0"/>
              <a:t> mélytanulási technológiákra összpontosító vállalat, amely mesterséges intelligencia (AI) platformokat kínál, amelyek mobiltelefon-kamerákat és műholdas képeket használnak precíziós gazdálkodási ajánlások nyújtására, hogy teljes mértékben kihasználják a mezőgazdasági potenciált.</a:t>
            </a:r>
          </a:p>
          <a:p>
            <a:r>
              <a:rPr lang="hu-HU" b="1" dirty="0"/>
              <a:t>Célunk, hogy az erőforrásokat a lehető legfenntarthatóbban használjuk fel a legjobb eredmények elérése érdekében</a:t>
            </a:r>
            <a:endParaRPr lang="hu-HU" dirty="0"/>
          </a:p>
          <a:p>
            <a:r>
              <a:rPr lang="hu-HU" dirty="0"/>
              <a:t> </a:t>
            </a:r>
          </a:p>
          <a:p>
            <a:r>
              <a:rPr lang="hu-HU" dirty="0"/>
              <a:t> </a:t>
            </a:r>
          </a:p>
          <a:p>
            <a:r>
              <a:rPr lang="hu-HU" dirty="0"/>
              <a:t>A személyre szabott AI megoldások mellett a vállalat két terméket fejleszt és kínál a mezőgazdasági ágazat számára:</a:t>
            </a:r>
          </a:p>
          <a:p>
            <a:r>
              <a:rPr lang="hu-HU" dirty="0"/>
              <a:t>- Táblahatár azonosítás</a:t>
            </a:r>
            <a:br>
              <a:rPr lang="hu-HU" dirty="0"/>
            </a:br>
            <a:r>
              <a:rPr lang="hu-HU" dirty="0"/>
              <a:t>- Növényi tápanyagok kimutatása</a:t>
            </a:r>
          </a:p>
          <a:p>
            <a:endParaRPr lang="hu-H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70000" lnSpcReduction="20000"/>
          </a:bodyPr>
          <a:lstStyle/>
          <a:p>
            <a:r>
              <a:rPr lang="hu-HU" dirty="0"/>
              <a:t>Mezőgazdasági területhatár mint szolgáltatás (FBAS)</a:t>
            </a:r>
          </a:p>
          <a:p>
            <a:r>
              <a:rPr lang="hu-HU" dirty="0"/>
              <a:t>Minden mező globálisan egyedi, így határai, azaz az egyetlen növénykultúrával rendelkező terület geometriai széle.</a:t>
            </a:r>
          </a:p>
          <a:p>
            <a:r>
              <a:rPr lang="hu-HU" dirty="0"/>
              <a:t>Ahelyett, hogy ezt manuálisan végezné, a </a:t>
            </a:r>
            <a:r>
              <a:rPr lang="hu-HU" dirty="0" err="1"/>
              <a:t>Spacenus</a:t>
            </a:r>
            <a:r>
              <a:rPr lang="hu-HU" dirty="0"/>
              <a:t> terméke, a </a:t>
            </a:r>
            <a:r>
              <a:rPr lang="hu-HU" dirty="0" err="1"/>
              <a:t>Field-Boundary</a:t>
            </a:r>
            <a:r>
              <a:rPr lang="hu-HU" dirty="0"/>
              <a:t> automatikusan igazolja a mezőgazdasági területek mint szolgáltatások geometriai adatait - amelyek a szántóföldi szintű digitális gazdálkodás alapját képezik.</a:t>
            </a:r>
          </a:p>
          <a:p>
            <a:r>
              <a:rPr lang="hu-HU" dirty="0"/>
              <a:t>A vállalat mesterséges intelligenciát használ a műholdas képekből származó automatikus táblahatár-felismeréshez, és </a:t>
            </a:r>
            <a:r>
              <a:rPr lang="hu-HU" dirty="0" err="1"/>
              <a:t>API-szolgáltatásként</a:t>
            </a:r>
            <a:r>
              <a:rPr lang="hu-HU" dirty="0"/>
              <a:t> táblageometriákat biztosít, amelyeket a mezőgazdasági vállalkozások integrálhatnak meglévő rendszereikbe, így csökkentve a gazdálkodók előtt álló akadályokat a digitális gazdálkodási alkalmazás bevezetésében.</a:t>
            </a:r>
          </a:p>
          <a:p>
            <a:endParaRPr lang="hu-H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85000" lnSpcReduction="20000"/>
          </a:bodyPr>
          <a:lstStyle/>
          <a:p>
            <a:r>
              <a:rPr lang="hu-HU" dirty="0"/>
              <a:t>Növényi tápanyagok kimutatása (PND)</a:t>
            </a:r>
          </a:p>
          <a:p>
            <a:r>
              <a:rPr lang="hu-HU" dirty="0"/>
              <a:t>A PND mélytanulási algoritmust használ a növényi levelek tápanyagállapotának számszerűsítésére mindössze egy </a:t>
            </a:r>
            <a:r>
              <a:rPr lang="hu-HU" dirty="0" err="1"/>
              <a:t>okostelefonos</a:t>
            </a:r>
            <a:r>
              <a:rPr lang="hu-HU" dirty="0"/>
              <a:t> fotó alapján.</a:t>
            </a:r>
          </a:p>
          <a:p>
            <a:r>
              <a:rPr lang="hu-HU" dirty="0"/>
              <a:t>A </a:t>
            </a:r>
            <a:r>
              <a:rPr lang="hu-HU" dirty="0" err="1"/>
              <a:t>Spacenus</a:t>
            </a:r>
            <a:r>
              <a:rPr lang="hu-HU" dirty="0"/>
              <a:t> módszerrel jelenleg hat különböző tápanyag (N, P, K, S, </a:t>
            </a:r>
            <a:r>
              <a:rPr lang="hu-HU" dirty="0" err="1"/>
              <a:t>Ca</a:t>
            </a:r>
            <a:r>
              <a:rPr lang="hu-HU" dirty="0"/>
              <a:t> és Mg) állapota számszerűsíthető, amelyek elengedhetetlenek a növények növekedéséhez.</a:t>
            </a:r>
          </a:p>
          <a:p>
            <a:r>
              <a:rPr lang="hu-HU" dirty="0"/>
              <a:t>A PND </a:t>
            </a:r>
            <a:r>
              <a:rPr lang="hu-HU" dirty="0" err="1"/>
              <a:t>alghoritmn</a:t>
            </a:r>
            <a:r>
              <a:rPr lang="hu-HU" dirty="0"/>
              <a:t> bizonyítottan nagy pontosságot biztosít, és a </a:t>
            </a:r>
            <a:r>
              <a:rPr lang="hu-HU" dirty="0" err="1"/>
              <a:t>Spacenus</a:t>
            </a:r>
            <a:r>
              <a:rPr lang="hu-HU" dirty="0"/>
              <a:t> </a:t>
            </a:r>
            <a:r>
              <a:rPr lang="hu-HU" dirty="0" err="1"/>
              <a:t>API-ként</a:t>
            </a:r>
            <a:r>
              <a:rPr lang="hu-HU" dirty="0"/>
              <a:t> biztosítja a növényi tápanyag-kimutatási szolgáltatást, amely már meglévő gazdálkodási rendszerekben is megvalósítható.</a:t>
            </a:r>
          </a:p>
          <a:p>
            <a:endParaRPr lang="hu-H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smtClean="0"/>
              <a:t>Spacenus</a:t>
            </a:r>
            <a:endParaRPr lang="hu-HU" dirty="0"/>
          </a:p>
        </p:txBody>
      </p:sp>
      <p:sp>
        <p:nvSpPr>
          <p:cNvPr id="3" name="Tartalom helye 2"/>
          <p:cNvSpPr>
            <a:spLocks noGrp="1"/>
          </p:cNvSpPr>
          <p:nvPr>
            <p:ph idx="1"/>
          </p:nvPr>
        </p:nvSpPr>
        <p:spPr/>
        <p:txBody>
          <a:bodyPr>
            <a:normAutofit fontScale="85000" lnSpcReduction="10000"/>
          </a:bodyPr>
          <a:lstStyle/>
          <a:p>
            <a:r>
              <a:rPr lang="hu-HU" dirty="0" err="1"/>
              <a:t>Spacenus</a:t>
            </a:r>
            <a:r>
              <a:rPr lang="hu-HU" dirty="0"/>
              <a:t> csapat</a:t>
            </a:r>
          </a:p>
          <a:p>
            <a:r>
              <a:rPr lang="hu-HU" u="none" strike="noStrike" dirty="0" err="1" smtClean="0">
                <a:hlinkClick r:id="rId2"/>
              </a:rPr>
              <a:t>Riazuddin</a:t>
            </a:r>
            <a:r>
              <a:rPr lang="hu-HU" u="none" strike="noStrike" dirty="0" smtClean="0">
                <a:hlinkClick r:id="rId2"/>
              </a:rPr>
              <a:t> </a:t>
            </a:r>
            <a:r>
              <a:rPr lang="hu-HU" u="none" strike="noStrike" dirty="0" err="1" smtClean="0">
                <a:hlinkClick r:id="rId2"/>
              </a:rPr>
              <a:t>Kawsar</a:t>
            </a:r>
            <a:r>
              <a:rPr lang="hu-HU" u="none" strike="noStrike" dirty="0" smtClean="0">
                <a:hlinkClick r:id="rId2"/>
              </a:rPr>
              <a:t> és Lionel </a:t>
            </a:r>
            <a:r>
              <a:rPr lang="hu-HU" u="none" strike="noStrike" dirty="0" err="1" smtClean="0">
                <a:hlinkClick r:id="rId2"/>
              </a:rPr>
              <a:t>Born</a:t>
            </a:r>
            <a:r>
              <a:rPr lang="hu-HU" dirty="0" err="1"/>
              <a:t>A</a:t>
            </a:r>
            <a:r>
              <a:rPr lang="hu-HU" dirty="0"/>
              <a:t> </a:t>
            </a:r>
            <a:r>
              <a:rPr lang="hu-HU" dirty="0" err="1"/>
              <a:t>Spacenus-t</a:t>
            </a:r>
            <a:r>
              <a:rPr lang="hu-HU" dirty="0"/>
              <a:t> </a:t>
            </a:r>
            <a:r>
              <a:rPr lang="hu-HU" dirty="0" err="1"/>
              <a:t>Riazuddin</a:t>
            </a:r>
            <a:r>
              <a:rPr lang="hu-HU" dirty="0"/>
              <a:t> </a:t>
            </a:r>
            <a:r>
              <a:rPr lang="hu-HU" dirty="0" err="1"/>
              <a:t>Kawsar</a:t>
            </a:r>
            <a:r>
              <a:rPr lang="hu-HU" dirty="0"/>
              <a:t> (vezérigazgató) és Lionel </a:t>
            </a:r>
            <a:r>
              <a:rPr lang="hu-HU" dirty="0" err="1"/>
              <a:t>Born</a:t>
            </a:r>
            <a:r>
              <a:rPr lang="hu-HU" dirty="0"/>
              <a:t> (CSO) alapította.</a:t>
            </a:r>
          </a:p>
          <a:p>
            <a:r>
              <a:rPr lang="hu-HU" dirty="0"/>
              <a:t>Tapasztalt térinformatikai mérnök és </a:t>
            </a:r>
            <a:r>
              <a:rPr lang="hu-HU" dirty="0" err="1"/>
              <a:t>MSc</a:t>
            </a:r>
            <a:r>
              <a:rPr lang="hu-HU" dirty="0"/>
              <a:t> a térinformatikai technológiában, </a:t>
            </a:r>
            <a:r>
              <a:rPr lang="hu-HU" dirty="0" err="1"/>
              <a:t>Riazuddin</a:t>
            </a:r>
            <a:r>
              <a:rPr lang="hu-HU" dirty="0"/>
              <a:t> </a:t>
            </a:r>
            <a:r>
              <a:rPr lang="hu-HU" dirty="0" err="1"/>
              <a:t>Kawsar</a:t>
            </a:r>
            <a:r>
              <a:rPr lang="hu-HU" dirty="0"/>
              <a:t> szenvedélyesen foglalkozik a térinformatikai technológiákkal és a mesterséges intelligenciával.</a:t>
            </a:r>
          </a:p>
          <a:p>
            <a:r>
              <a:rPr lang="hu-HU" dirty="0"/>
              <a:t>Lionel </a:t>
            </a:r>
            <a:r>
              <a:rPr lang="hu-HU" dirty="0" err="1"/>
              <a:t>Born</a:t>
            </a:r>
            <a:r>
              <a:rPr lang="hu-HU" dirty="0"/>
              <a:t> </a:t>
            </a:r>
            <a:r>
              <a:rPr lang="hu-HU" dirty="0" err="1"/>
              <a:t>MSc</a:t>
            </a:r>
            <a:r>
              <a:rPr lang="hu-HU" dirty="0"/>
              <a:t> diplomát szerzett információs rendszerekből, tapasztalt vállalkozó, és szenvedélyesen foglalkozik a stratégiával és a termékfejlesztéssel.</a:t>
            </a:r>
          </a:p>
          <a:p>
            <a:endParaRPr lang="hu-H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normAutofit fontScale="62500" lnSpcReduction="20000"/>
          </a:bodyPr>
          <a:lstStyle/>
          <a:p>
            <a:r>
              <a:rPr lang="hu-HU" dirty="0"/>
              <a:t>A </a:t>
            </a:r>
            <a:r>
              <a:rPr lang="hu-HU" dirty="0" err="1"/>
              <a:t>Spacenus</a:t>
            </a:r>
            <a:r>
              <a:rPr lang="hu-HU" dirty="0"/>
              <a:t> az ESA BIC Hessen &amp; Baden Württemberg része</a:t>
            </a:r>
          </a:p>
          <a:p>
            <a:r>
              <a:rPr lang="hu-HU" dirty="0"/>
              <a:t>A </a:t>
            </a:r>
            <a:r>
              <a:rPr lang="hu-HU" dirty="0" err="1"/>
              <a:t>Spacenus</a:t>
            </a:r>
            <a:r>
              <a:rPr lang="hu-HU" dirty="0"/>
              <a:t> </a:t>
            </a:r>
            <a:r>
              <a:rPr lang="hu-HU" dirty="0" err="1"/>
              <a:t>start-up</a:t>
            </a:r>
            <a:r>
              <a:rPr lang="hu-HU" dirty="0"/>
              <a:t> inkubáció alatt áll az ESA </a:t>
            </a:r>
            <a:r>
              <a:rPr lang="hu-HU" dirty="0" err="1"/>
              <a:t>hesseni</a:t>
            </a:r>
            <a:r>
              <a:rPr lang="hu-HU" dirty="0"/>
              <a:t> és baden-württembergi üzleti inkubációs központjában (BIC), darmstadti telephelyén.</a:t>
            </a:r>
          </a:p>
          <a:p>
            <a:r>
              <a:rPr lang="hu-HU" dirty="0" err="1">
                <a:hlinkClick r:id="rId2"/>
              </a:rPr>
              <a:t>Spacenus</a:t>
            </a:r>
            <a:r>
              <a:rPr lang="hu-HU" dirty="0">
                <a:hlinkClick r:id="rId2"/>
              </a:rPr>
              <a:t> csapat</a:t>
            </a:r>
            <a:r>
              <a:rPr lang="hu-HU" b="1" dirty="0"/>
              <a:t>10. ESA Befektetési Fórum</a:t>
            </a:r>
            <a:r>
              <a:rPr lang="hu-HU" dirty="0"/>
              <a:t/>
            </a:r>
            <a:br>
              <a:rPr lang="hu-HU" dirty="0"/>
            </a:br>
            <a:r>
              <a:rPr lang="hu-HU" dirty="0">
                <a:hlinkClick r:id="rId3"/>
              </a:rPr>
              <a:t>A </a:t>
            </a:r>
            <a:r>
              <a:rPr lang="hu-HU" dirty="0" err="1">
                <a:hlinkClick r:id="rId3"/>
              </a:rPr>
              <a:t>Spacenus</a:t>
            </a:r>
            <a:r>
              <a:rPr lang="hu-HU" dirty="0"/>
              <a:t> részt vesz az </a:t>
            </a:r>
            <a:r>
              <a:rPr lang="hu-HU" dirty="0">
                <a:hlinkClick r:id="rId4"/>
              </a:rPr>
              <a:t>ESA 10. befektetési fórumán</a:t>
            </a:r>
            <a:r>
              <a:rPr lang="hu-HU" dirty="0"/>
              <a:t> 2019. január 31-én.</a:t>
            </a:r>
          </a:p>
          <a:p>
            <a:r>
              <a:rPr lang="hu-HU" dirty="0"/>
              <a:t>Az ESA </a:t>
            </a:r>
            <a:r>
              <a:rPr lang="hu-HU" dirty="0" err="1"/>
              <a:t>Investment</a:t>
            </a:r>
            <a:r>
              <a:rPr lang="hu-HU" dirty="0"/>
              <a:t> Forum az </a:t>
            </a:r>
            <a:r>
              <a:rPr lang="hu-HU" dirty="0">
                <a:hlinkClick r:id="rId5"/>
              </a:rPr>
              <a:t>ESA </a:t>
            </a:r>
            <a:r>
              <a:rPr lang="hu-HU" dirty="0" err="1">
                <a:hlinkClick r:id="rId5"/>
              </a:rPr>
              <a:t>hesseni</a:t>
            </a:r>
            <a:r>
              <a:rPr lang="hu-HU" dirty="0">
                <a:hlinkClick r:id="rId5"/>
              </a:rPr>
              <a:t> és baden-württembergi Üzleti Inkubációs Központja (ESA BIC)</a:t>
            </a:r>
            <a:r>
              <a:rPr lang="hu-HU" dirty="0"/>
              <a:t> által a </a:t>
            </a:r>
            <a:r>
              <a:rPr lang="hu-HU" dirty="0" err="1"/>
              <a:t>High-Tech</a:t>
            </a:r>
            <a:r>
              <a:rPr lang="hu-HU" dirty="0"/>
              <a:t> </a:t>
            </a:r>
            <a:r>
              <a:rPr lang="hu-HU" dirty="0" err="1"/>
              <a:t>Gründerfonds</a:t>
            </a:r>
            <a:r>
              <a:rPr lang="hu-HU" dirty="0"/>
              <a:t> Management GmbH és a </a:t>
            </a:r>
            <a:r>
              <a:rPr lang="hu-HU" dirty="0" err="1"/>
              <a:t>Deutsches</a:t>
            </a:r>
            <a:r>
              <a:rPr lang="hu-HU" dirty="0"/>
              <a:t> </a:t>
            </a:r>
            <a:r>
              <a:rPr lang="hu-HU" dirty="0" err="1"/>
              <a:t>Zentrum</a:t>
            </a:r>
            <a:r>
              <a:rPr lang="hu-HU" dirty="0"/>
              <a:t> </a:t>
            </a:r>
            <a:r>
              <a:rPr lang="hu-HU" dirty="0" err="1"/>
              <a:t>für</a:t>
            </a:r>
            <a:r>
              <a:rPr lang="hu-HU" dirty="0"/>
              <a:t> Luft- und </a:t>
            </a:r>
            <a:r>
              <a:rPr lang="hu-HU" dirty="0" err="1"/>
              <a:t>Raumfahrt</a:t>
            </a:r>
            <a:r>
              <a:rPr lang="hu-HU" dirty="0"/>
              <a:t> </a:t>
            </a:r>
            <a:r>
              <a:rPr lang="hu-HU" dirty="0" err="1"/>
              <a:t>e.V</a:t>
            </a:r>
            <a:r>
              <a:rPr lang="hu-HU" dirty="0"/>
              <a:t>. (DLR) együttműködésével szervezett </a:t>
            </a:r>
            <a:r>
              <a:rPr lang="hu-HU" b="1" i="1" dirty="0"/>
              <a:t>ESA űrtechnológiai rendezvény</a:t>
            </a:r>
            <a:endParaRPr lang="hu-HU" dirty="0"/>
          </a:p>
          <a:p>
            <a:r>
              <a:rPr lang="hu-HU" dirty="0"/>
              <a:t>A cél az űrágazatban és a kapcsolódó alkalmazási területeken működő induló vállalkozásokba történő beruházások előmozdítása, </a:t>
            </a:r>
            <a:r>
              <a:rPr lang="hu-HU" dirty="0" err="1"/>
              <a:t>downstream</a:t>
            </a:r>
            <a:r>
              <a:rPr lang="hu-HU" dirty="0"/>
              <a:t> és </a:t>
            </a:r>
            <a:r>
              <a:rPr lang="hu-HU" dirty="0" err="1"/>
              <a:t>upstream</a:t>
            </a:r>
            <a:r>
              <a:rPr lang="hu-HU" dirty="0"/>
              <a:t> szinten egyaránt. Platformot biztosít a hálózatépítéshez, valamint az innovatív űripari induló vállalkozások és befektetők közötti kapcsolatteremtéshez.</a:t>
            </a:r>
          </a:p>
          <a:p>
            <a:endParaRPr lang="hu-H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normAutofit fontScale="55000" lnSpcReduction="20000"/>
          </a:bodyPr>
          <a:lstStyle/>
          <a:p>
            <a:r>
              <a:rPr lang="hu-HU" dirty="0"/>
              <a:t>ESA </a:t>
            </a:r>
            <a:r>
              <a:rPr lang="hu-HU" dirty="0" err="1"/>
              <a:t>BIC-k</a:t>
            </a:r>
            <a:r>
              <a:rPr lang="hu-HU" dirty="0"/>
              <a:t> - A világ legnagyobb ökoszisztémája a világűrrel kapcsolatos vállalkozások számára</a:t>
            </a:r>
          </a:p>
          <a:p>
            <a:r>
              <a:rPr lang="hu-HU" dirty="0"/>
              <a:t>Az ESA </a:t>
            </a:r>
            <a:r>
              <a:rPr lang="hu-HU" dirty="0" err="1"/>
              <a:t>hesseni</a:t>
            </a:r>
            <a:r>
              <a:rPr lang="hu-HU" dirty="0"/>
              <a:t> és baden-württembergi Üzleti Inkubációs Központja (ESA BIC) az </a:t>
            </a:r>
            <a:r>
              <a:rPr lang="hu-HU" b="1" i="1" dirty="0"/>
              <a:t>ESA 20</a:t>
            </a:r>
            <a:r>
              <a:rPr lang="hu-HU" dirty="0"/>
              <a:t> ESA </a:t>
            </a:r>
            <a:r>
              <a:rPr lang="hu-HU" dirty="0" err="1"/>
              <a:t>BIC-ből</a:t>
            </a:r>
            <a:r>
              <a:rPr lang="hu-HU" dirty="0"/>
              <a:t> álló űrtechnológiai hálózatának része Európa-szerte.</a:t>
            </a:r>
          </a:p>
          <a:p>
            <a:r>
              <a:rPr lang="hu-HU" dirty="0"/>
              <a:t>A központok az </a:t>
            </a:r>
            <a:r>
              <a:rPr lang="hu-HU" dirty="0">
                <a:hlinkClick r:id="rId2"/>
              </a:rPr>
              <a:t>ESA Technológiatranszfer és Üzleti Inkubációs Program Irodája (TTPO)</a:t>
            </a:r>
            <a:r>
              <a:rPr lang="hu-HU" dirty="0"/>
              <a:t> irányítása alatt működnek a Technológiatranszfer Brókerek Európai Hálózatával együtt. Együttesen hozzáférést biztosítanak a világűrrel kapcsolatos innováció, technológia és szellemi tulajdon valamennyi aspektusához, és kaput nyitnak az ESA és az európai űrkutatás és </a:t>
            </a:r>
            <a:r>
              <a:rPr lang="hu-HU" dirty="0" err="1"/>
              <a:t>-fejlesztés</a:t>
            </a:r>
            <a:r>
              <a:rPr lang="hu-HU" dirty="0"/>
              <a:t> előtt.</a:t>
            </a:r>
          </a:p>
          <a:p>
            <a:r>
              <a:rPr lang="hu-HU" dirty="0"/>
              <a:t>A 17 európai országban – Ausztriában, Belgiumban, a Cseh Köztársaságban, Észtországban, Finnországban, Franciaországban, Németországban, Magyarországon, Írországban, Olaszországban, Norvégiában, Portugáliában, Spanyolországban, Svédországban, Svájcban, Hollandiában és az Egyesült Királyságban – működő 20 ESA BIC a világ legnagyobb ökoszisztémáját alkotja a világűrrel kapcsolatos vállalkozások számára. A 21</a:t>
            </a:r>
            <a:r>
              <a:rPr lang="hu-HU" baseline="30000" dirty="0"/>
              <a:t>Th</a:t>
            </a:r>
            <a:r>
              <a:rPr lang="hu-HU" dirty="0"/>
              <a:t> Észak-Németországban hamarosan megnyílik a központ, és további központok már előkészítés alatt állnak.</a:t>
            </a:r>
          </a:p>
          <a:p>
            <a:r>
              <a:rPr lang="hu-HU" dirty="0"/>
              <a:t>Több mint 700 induló vállalkozást támogattak, és évente további közel 180 új induló vállalkozást vesznek fel az ESA </a:t>
            </a:r>
            <a:r>
              <a:rPr lang="hu-HU" dirty="0" err="1"/>
              <a:t>BIC-kbe</a:t>
            </a:r>
            <a:r>
              <a:rPr lang="hu-HU" dirty="0"/>
              <a:t>, amelyeket a kétéves üzletfejlesztési ösztönző program keretében támogatnak.</a:t>
            </a:r>
          </a:p>
          <a:p>
            <a:endParaRPr lang="hu-H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pic>
        <p:nvPicPr>
          <p:cNvPr id="2050" name="Picture 2"/>
          <p:cNvPicPr>
            <a:picLocks noGrp="1" noChangeAspect="1" noChangeArrowheads="1"/>
          </p:cNvPicPr>
          <p:nvPr>
            <p:ph idx="1"/>
          </p:nvPr>
        </p:nvPicPr>
        <p:blipFill>
          <a:blip r:embed="rId2"/>
          <a:srcRect/>
          <a:stretch>
            <a:fillRect/>
          </a:stretch>
        </p:blipFill>
        <p:spPr bwMode="auto">
          <a:xfrm>
            <a:off x="1137826" y="1600200"/>
            <a:ext cx="6868348"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1001</Words>
  <Application>Microsoft Office PowerPoint</Application>
  <PresentationFormat>Diavetítés a képernyőre (4:3 oldalarány)</PresentationFormat>
  <Paragraphs>66</Paragraphs>
  <Slides>16</Slides>
  <Notes>0</Notes>
  <HiddenSlides>0</HiddenSlides>
  <MMClips>0</MMClips>
  <ScaleCrop>false</ScaleCrop>
  <HeadingPairs>
    <vt:vector size="4" baseType="variant">
      <vt:variant>
        <vt:lpstr>Téma</vt:lpstr>
      </vt:variant>
      <vt:variant>
        <vt:i4>1</vt:i4>
      </vt:variant>
      <vt:variant>
        <vt:lpstr>Diacímek</vt:lpstr>
      </vt:variant>
      <vt:variant>
        <vt:i4>16</vt:i4>
      </vt:variant>
    </vt:vector>
  </HeadingPairs>
  <TitlesOfParts>
    <vt:vector size="17" baseType="lpstr">
      <vt:lpstr>Office-téma</vt:lpstr>
      <vt:lpstr>1. dia</vt:lpstr>
      <vt:lpstr>Spacenus</vt:lpstr>
      <vt:lpstr>Spacenus</vt:lpstr>
      <vt:lpstr>Spacenus</vt:lpstr>
      <vt:lpstr>Spacenus</vt:lpstr>
      <vt:lpstr>Spacenus</vt:lpstr>
      <vt:lpstr>Spacenus</vt:lpstr>
      <vt:lpstr>Spacenus</vt:lpstr>
      <vt:lpstr>Spacenus</vt:lpstr>
      <vt:lpstr>Spacenus</vt:lpstr>
      <vt:lpstr>Spacenus</vt:lpstr>
      <vt:lpstr>Spacenus</vt:lpstr>
      <vt:lpstr>Spacenus</vt:lpstr>
      <vt:lpstr>14. dia</vt:lpstr>
      <vt:lpstr>15. dia</vt:lpstr>
      <vt:lpstr>16.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Parzer Zoltán</dc:creator>
  <cp:lastModifiedBy>Parzer Zoltán</cp:lastModifiedBy>
  <cp:revision>6</cp:revision>
  <dcterms:created xsi:type="dcterms:W3CDTF">2024-06-06T14:00:20Z</dcterms:created>
  <dcterms:modified xsi:type="dcterms:W3CDTF">2024-06-06T18:23:50Z</dcterms:modified>
</cp:coreProperties>
</file>