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B49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94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ABED74-6773-4E95-A1C1-35426AB3094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4EA4FDC7-FD5C-4DA9-88A8-57645A065FEE}">
      <dgm:prSet custT="1"/>
      <dgm:spPr>
        <a:solidFill>
          <a:srgbClr val="60B49E"/>
        </a:solidFill>
      </dgm:spPr>
      <dgm:t>
        <a:bodyPr/>
        <a:lstStyle/>
        <a:p>
          <a:pPr rtl="0"/>
          <a:r>
            <a:rPr lang="az-Cyrl-AZ" sz="1400" b="1" i="0" dirty="0" smtClean="0"/>
            <a:t>МӘЛІМЕТ ЕНГІЗУ</a:t>
          </a:r>
          <a:endParaRPr lang="hu-HU" sz="1400" b="1" dirty="0"/>
        </a:p>
      </dgm:t>
    </dgm:pt>
    <dgm:pt modelId="{B51AA19B-8CA6-4E46-9C72-A34A70B44636}" type="parTrans" cxnId="{BCC6FD52-6299-40C1-B9B7-D588301115D6}">
      <dgm:prSet/>
      <dgm:spPr/>
      <dgm:t>
        <a:bodyPr/>
        <a:lstStyle/>
        <a:p>
          <a:endParaRPr lang="hu-HU"/>
        </a:p>
      </dgm:t>
    </dgm:pt>
    <dgm:pt modelId="{996E0340-BB7F-4DF7-9B77-F6AA5434BC1A}" type="sibTrans" cxnId="{BCC6FD52-6299-40C1-B9B7-D588301115D6}">
      <dgm:prSet/>
      <dgm:spPr/>
      <dgm:t>
        <a:bodyPr/>
        <a:lstStyle/>
        <a:p>
          <a:endParaRPr lang="hu-HU"/>
        </a:p>
      </dgm:t>
    </dgm:pt>
    <dgm:pt modelId="{B3C8DE04-25D3-41E0-9E12-1098942C4BA5}">
      <dgm:prSet custT="1"/>
      <dgm:spPr/>
      <dgm:t>
        <a:bodyPr/>
        <a:lstStyle/>
        <a:p>
          <a:pPr algn="l"/>
          <a:r>
            <a:rPr lang="az-Cyrl-AZ" sz="1600" b="0" i="0" dirty="0" smtClean="0"/>
            <a:t>Мәзірден таңдауға болатын енгізу опциялары:</a:t>
          </a:r>
          <a:endParaRPr lang="hu-HU" sz="1600" dirty="0"/>
        </a:p>
      </dgm:t>
    </dgm:pt>
    <dgm:pt modelId="{937ACBD3-9D1C-4079-B4EC-A792A28FF1FE}" type="parTrans" cxnId="{A7DA1A99-565A-4D07-95FC-672096FAE0AE}">
      <dgm:prSet/>
      <dgm:spPr/>
      <dgm:t>
        <a:bodyPr/>
        <a:lstStyle/>
        <a:p>
          <a:endParaRPr lang="hu-HU"/>
        </a:p>
      </dgm:t>
    </dgm:pt>
    <dgm:pt modelId="{88090079-CE4B-40F2-97FF-3B0129B4CD89}" type="sibTrans" cxnId="{A7DA1A99-565A-4D07-95FC-672096FAE0AE}">
      <dgm:prSet/>
      <dgm:spPr/>
      <dgm:t>
        <a:bodyPr/>
        <a:lstStyle/>
        <a:p>
          <a:endParaRPr lang="hu-HU"/>
        </a:p>
      </dgm:t>
    </dgm:pt>
    <dgm:pt modelId="{7D4E8433-444A-4508-8A64-E13BEF9F3AC8}">
      <dgm:prSet/>
      <dgm:spPr/>
      <dgm:t>
        <a:bodyPr/>
        <a:lstStyle/>
        <a:p>
          <a:pPr algn="l"/>
          <a:endParaRPr lang="hu-HU" sz="500" dirty="0"/>
        </a:p>
      </dgm:t>
    </dgm:pt>
    <dgm:pt modelId="{3ED077F4-E936-4089-9E03-E593862FE910}" type="parTrans" cxnId="{696A2358-FDA4-499B-A2EE-46AED024A95C}">
      <dgm:prSet/>
      <dgm:spPr/>
      <dgm:t>
        <a:bodyPr/>
        <a:lstStyle/>
        <a:p>
          <a:endParaRPr lang="hu-HU"/>
        </a:p>
      </dgm:t>
    </dgm:pt>
    <dgm:pt modelId="{DC88AF67-8639-4A7E-9080-3EC6E4843C5B}" type="sibTrans" cxnId="{696A2358-FDA4-499B-A2EE-46AED024A95C}">
      <dgm:prSet/>
      <dgm:spPr/>
      <dgm:t>
        <a:bodyPr/>
        <a:lstStyle/>
        <a:p>
          <a:endParaRPr lang="hu-HU"/>
        </a:p>
      </dgm:t>
    </dgm:pt>
    <dgm:pt modelId="{E0588EEC-8D77-43B0-87B8-E694C5124249}">
      <dgm:prSet custT="1"/>
      <dgm:spPr/>
      <dgm:t>
        <a:bodyPr/>
        <a:lstStyle/>
        <a:p>
          <a:pPr algn="l"/>
          <a:r>
            <a:rPr lang="hu-HU" sz="1600" b="0" i="0" dirty="0" smtClean="0"/>
            <a:t>GN </a:t>
          </a:r>
          <a:r>
            <a:rPr lang="az-Cyrl-AZ" sz="1600" b="0" i="0" dirty="0" smtClean="0"/>
            <a:t>импорты .</a:t>
          </a:r>
          <a:r>
            <a:rPr lang="hu-HU" sz="1600" b="0" i="0" dirty="0" err="1" smtClean="0"/>
            <a:t>xls</a:t>
          </a:r>
          <a:r>
            <a:rPr lang="hu-HU" sz="1600" b="0" i="0" dirty="0" smtClean="0"/>
            <a:t>, .</a:t>
          </a:r>
          <a:r>
            <a:rPr lang="hu-HU" sz="1600" b="0" i="0" dirty="0" err="1" smtClean="0"/>
            <a:t>xlsx</a:t>
          </a:r>
          <a:r>
            <a:rPr lang="hu-HU" sz="1600" b="0" i="0" dirty="0" smtClean="0"/>
            <a:t> .</a:t>
          </a:r>
          <a:r>
            <a:rPr lang="hu-HU" sz="1600" b="0" i="0" dirty="0" err="1" smtClean="0"/>
            <a:t>pdf</a:t>
          </a:r>
          <a:r>
            <a:rPr lang="hu-HU" sz="1600" b="0" i="0" dirty="0" smtClean="0"/>
            <a:t> .</a:t>
          </a:r>
          <a:r>
            <a:rPr lang="hu-HU" sz="1600" b="0" i="0" dirty="0" err="1" smtClean="0"/>
            <a:t>csv</a:t>
          </a:r>
          <a:r>
            <a:rPr lang="hu-HU" sz="1600" b="0" i="0" dirty="0" smtClean="0"/>
            <a:t> DBF </a:t>
          </a:r>
          <a:r>
            <a:rPr lang="az-Cyrl-AZ" sz="1600" b="0" i="0" dirty="0" smtClean="0"/>
            <a:t>деректерді қолмен енгізу</a:t>
          </a:r>
          <a:endParaRPr lang="hu-HU" sz="1600" dirty="0"/>
        </a:p>
      </dgm:t>
    </dgm:pt>
    <dgm:pt modelId="{33C241D5-75E5-4772-80AC-C69D03F723C7}" type="parTrans" cxnId="{4FED4799-3A53-4E95-9C76-B78C1095A0D4}">
      <dgm:prSet/>
      <dgm:spPr/>
      <dgm:t>
        <a:bodyPr/>
        <a:lstStyle/>
        <a:p>
          <a:endParaRPr lang="hu-HU"/>
        </a:p>
      </dgm:t>
    </dgm:pt>
    <dgm:pt modelId="{3C230B0E-D4DC-4A35-AE14-0905E2BBB620}" type="sibTrans" cxnId="{4FED4799-3A53-4E95-9C76-B78C1095A0D4}">
      <dgm:prSet/>
      <dgm:spPr/>
      <dgm:t>
        <a:bodyPr/>
        <a:lstStyle/>
        <a:p>
          <a:endParaRPr lang="hu-HU"/>
        </a:p>
      </dgm:t>
    </dgm:pt>
    <dgm:pt modelId="{ACC197D7-82F6-4B93-B722-0BBD2E30F3CB}" type="pres">
      <dgm:prSet presAssocID="{2DABED74-6773-4E95-A1C1-35426AB3094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D197640-6E24-486B-97F1-4666D35FBDFA}" type="pres">
      <dgm:prSet presAssocID="{4EA4FDC7-FD5C-4DA9-88A8-57645A065FEE}" presName="composite" presStyleCnt="0"/>
      <dgm:spPr/>
    </dgm:pt>
    <dgm:pt modelId="{6D09582D-5346-4DFD-A7C1-049F07342889}" type="pres">
      <dgm:prSet presAssocID="{4EA4FDC7-FD5C-4DA9-88A8-57645A065FEE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328B8CA-C173-4834-8132-9C62DCA91029}" type="pres">
      <dgm:prSet presAssocID="{4EA4FDC7-FD5C-4DA9-88A8-57645A065FEE}" presName="descendantText" presStyleLbl="alignAcc1" presStyleIdx="0" presStyleCnt="1" custScaleX="63451" custScaleY="86831" custLinFactNeighborX="384" custLinFactNeighborY="149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4FED4799-3A53-4E95-9C76-B78C1095A0D4}" srcId="{4EA4FDC7-FD5C-4DA9-88A8-57645A065FEE}" destId="{E0588EEC-8D77-43B0-87B8-E694C5124249}" srcOrd="1" destOrd="0" parTransId="{33C241D5-75E5-4772-80AC-C69D03F723C7}" sibTransId="{3C230B0E-D4DC-4A35-AE14-0905E2BBB620}"/>
    <dgm:cxn modelId="{2F3F6FBA-D0D7-48E2-AEEF-971538323150}" type="presOf" srcId="{B3C8DE04-25D3-41E0-9E12-1098942C4BA5}" destId="{0328B8CA-C173-4834-8132-9C62DCA91029}" srcOrd="0" destOrd="0" presId="urn:microsoft.com/office/officeart/2005/8/layout/chevron2"/>
    <dgm:cxn modelId="{A7DA1A99-565A-4D07-95FC-672096FAE0AE}" srcId="{4EA4FDC7-FD5C-4DA9-88A8-57645A065FEE}" destId="{B3C8DE04-25D3-41E0-9E12-1098942C4BA5}" srcOrd="0" destOrd="0" parTransId="{937ACBD3-9D1C-4079-B4EC-A792A28FF1FE}" sibTransId="{88090079-CE4B-40F2-97FF-3B0129B4CD89}"/>
    <dgm:cxn modelId="{BCC6FD52-6299-40C1-B9B7-D588301115D6}" srcId="{2DABED74-6773-4E95-A1C1-35426AB30940}" destId="{4EA4FDC7-FD5C-4DA9-88A8-57645A065FEE}" srcOrd="0" destOrd="0" parTransId="{B51AA19B-8CA6-4E46-9C72-A34A70B44636}" sibTransId="{996E0340-BB7F-4DF7-9B77-F6AA5434BC1A}"/>
    <dgm:cxn modelId="{CA3B0ACF-A24D-4CBD-AB61-A2B4293A6A51}" type="presOf" srcId="{2DABED74-6773-4E95-A1C1-35426AB30940}" destId="{ACC197D7-82F6-4B93-B722-0BBD2E30F3CB}" srcOrd="0" destOrd="0" presId="urn:microsoft.com/office/officeart/2005/8/layout/chevron2"/>
    <dgm:cxn modelId="{5908A0A9-04F8-4D79-BE01-5F9195BE5185}" type="presOf" srcId="{E0588EEC-8D77-43B0-87B8-E694C5124249}" destId="{0328B8CA-C173-4834-8132-9C62DCA91029}" srcOrd="0" destOrd="1" presId="urn:microsoft.com/office/officeart/2005/8/layout/chevron2"/>
    <dgm:cxn modelId="{D0A2E135-7BAE-4167-9270-16AA6174895E}" type="presOf" srcId="{7D4E8433-444A-4508-8A64-E13BEF9F3AC8}" destId="{0328B8CA-C173-4834-8132-9C62DCA91029}" srcOrd="0" destOrd="2" presId="urn:microsoft.com/office/officeart/2005/8/layout/chevron2"/>
    <dgm:cxn modelId="{696A2358-FDA4-499B-A2EE-46AED024A95C}" srcId="{4EA4FDC7-FD5C-4DA9-88A8-57645A065FEE}" destId="{7D4E8433-444A-4508-8A64-E13BEF9F3AC8}" srcOrd="2" destOrd="0" parTransId="{3ED077F4-E936-4089-9E03-E593862FE910}" sibTransId="{DC88AF67-8639-4A7E-9080-3EC6E4843C5B}"/>
    <dgm:cxn modelId="{5DAB2690-8CA2-4938-A07B-4638780476EA}" type="presOf" srcId="{4EA4FDC7-FD5C-4DA9-88A8-57645A065FEE}" destId="{6D09582D-5346-4DFD-A7C1-049F07342889}" srcOrd="0" destOrd="0" presId="urn:microsoft.com/office/officeart/2005/8/layout/chevron2"/>
    <dgm:cxn modelId="{649AB2B4-2DB3-4DD0-B8C5-7343864CFAAF}" type="presParOf" srcId="{ACC197D7-82F6-4B93-B722-0BBD2E30F3CB}" destId="{8D197640-6E24-486B-97F1-4666D35FBDFA}" srcOrd="0" destOrd="0" presId="urn:microsoft.com/office/officeart/2005/8/layout/chevron2"/>
    <dgm:cxn modelId="{4F3A9B97-C1EE-43A3-B680-BB422C48B4BB}" type="presParOf" srcId="{8D197640-6E24-486B-97F1-4666D35FBDFA}" destId="{6D09582D-5346-4DFD-A7C1-049F07342889}" srcOrd="0" destOrd="0" presId="urn:microsoft.com/office/officeart/2005/8/layout/chevron2"/>
    <dgm:cxn modelId="{45784A1C-719C-47AD-BACC-83E0144BB19A}" type="presParOf" srcId="{8D197640-6E24-486B-97F1-4666D35FBDFA}" destId="{0328B8CA-C173-4834-8132-9C62DCA91029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959C69-ADA0-46C0-84E9-60F91C800D1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DA5AB144-F237-4E6C-91AA-65C5406B57DF}">
      <dgm:prSet custT="1"/>
      <dgm:spPr>
        <a:solidFill>
          <a:srgbClr val="60B49E"/>
        </a:solidFill>
      </dgm:spPr>
      <dgm:t>
        <a:bodyPr/>
        <a:lstStyle/>
        <a:p>
          <a:pPr rtl="0"/>
          <a:r>
            <a:rPr lang="az-Cyrl-AZ" sz="1400" b="1" i="0" dirty="0" smtClean="0"/>
            <a:t>ТҮЙІН</a:t>
          </a:r>
          <a:endParaRPr lang="hu-HU" sz="1400" b="1" dirty="0"/>
        </a:p>
      </dgm:t>
    </dgm:pt>
    <dgm:pt modelId="{4DEC25B1-A5BB-4602-A1D9-68B1E540DBD5}" type="parTrans" cxnId="{9631B620-DBE7-4042-B6DD-2D0DA9C6A780}">
      <dgm:prSet/>
      <dgm:spPr/>
      <dgm:t>
        <a:bodyPr/>
        <a:lstStyle/>
        <a:p>
          <a:endParaRPr lang="hu-HU"/>
        </a:p>
      </dgm:t>
    </dgm:pt>
    <dgm:pt modelId="{545D6A6F-C82B-44C8-8DBB-3EB6105C549D}" type="sibTrans" cxnId="{9631B620-DBE7-4042-B6DD-2D0DA9C6A780}">
      <dgm:prSet/>
      <dgm:spPr/>
      <dgm:t>
        <a:bodyPr/>
        <a:lstStyle/>
        <a:p>
          <a:endParaRPr lang="hu-HU"/>
        </a:p>
      </dgm:t>
    </dgm:pt>
    <dgm:pt modelId="{51B78CB7-B89B-4B4E-A782-6AC3E523E83D}">
      <dgm:prSet custT="1"/>
      <dgm:spPr/>
      <dgm:t>
        <a:bodyPr/>
        <a:lstStyle/>
        <a:p>
          <a:r>
            <a:rPr lang="az-Cyrl-AZ" sz="1600" b="0" i="0" dirty="0" smtClean="0"/>
            <a:t>Мұнда бір фермерге координат бойынша немесе </a:t>
          </a:r>
          <a:r>
            <a:rPr lang="hu-HU" sz="1600" b="0" i="0" dirty="0" smtClean="0"/>
            <a:t>MEPAR </a:t>
          </a:r>
          <a:r>
            <a:rPr lang="az-Cyrl-AZ" sz="1600" b="0" i="0" dirty="0" smtClean="0"/>
            <a:t>идентификаторы бойынша сүзуге болады:</a:t>
          </a:r>
          <a:endParaRPr lang="hu-HU" sz="1600" dirty="0"/>
        </a:p>
      </dgm:t>
    </dgm:pt>
    <dgm:pt modelId="{37B7F83D-F535-41EC-976C-7B09D40095AF}" type="parTrans" cxnId="{378E124C-810D-41C1-B9E9-92BADB767877}">
      <dgm:prSet/>
      <dgm:spPr/>
      <dgm:t>
        <a:bodyPr/>
        <a:lstStyle/>
        <a:p>
          <a:endParaRPr lang="hu-HU"/>
        </a:p>
      </dgm:t>
    </dgm:pt>
    <dgm:pt modelId="{9A0153D7-563E-4D90-8E8F-9200E972403D}" type="sibTrans" cxnId="{378E124C-810D-41C1-B9E9-92BADB767877}">
      <dgm:prSet/>
      <dgm:spPr/>
      <dgm:t>
        <a:bodyPr/>
        <a:lstStyle/>
        <a:p>
          <a:endParaRPr lang="hu-HU"/>
        </a:p>
      </dgm:t>
    </dgm:pt>
    <dgm:pt modelId="{6BBCD5DF-9E65-4B2A-805B-9771F784FA9C}">
      <dgm:prSet/>
      <dgm:spPr/>
      <dgm:t>
        <a:bodyPr/>
        <a:lstStyle/>
        <a:p>
          <a:endParaRPr lang="hu-HU" sz="800" dirty="0"/>
        </a:p>
      </dgm:t>
    </dgm:pt>
    <dgm:pt modelId="{14B7830F-3444-4922-B3A2-5EB95DCF9146}" type="parTrans" cxnId="{5EE6F5C4-E6D2-49BB-8000-1717990C012C}">
      <dgm:prSet/>
      <dgm:spPr/>
      <dgm:t>
        <a:bodyPr/>
        <a:lstStyle/>
        <a:p>
          <a:endParaRPr lang="hu-HU"/>
        </a:p>
      </dgm:t>
    </dgm:pt>
    <dgm:pt modelId="{1DE304A2-1936-4AC3-84D7-1B9C3997A6B3}" type="sibTrans" cxnId="{5EE6F5C4-E6D2-49BB-8000-1717990C012C}">
      <dgm:prSet/>
      <dgm:spPr/>
      <dgm:t>
        <a:bodyPr/>
        <a:lstStyle/>
        <a:p>
          <a:endParaRPr lang="hu-HU"/>
        </a:p>
      </dgm:t>
    </dgm:pt>
    <dgm:pt modelId="{8EF6B842-CFFA-4BF3-83A2-7A0D637EBF46}">
      <dgm:prSet custT="1"/>
      <dgm:spPr/>
      <dgm:t>
        <a:bodyPr/>
        <a:lstStyle/>
        <a:p>
          <a:r>
            <a:rPr lang="az-Cyrl-AZ" sz="1600" b="0" i="0" dirty="0" smtClean="0"/>
            <a:t>органикалық көміртегі қоры үшін органикалық заттардың өзгеруі, берілген жыл мен аралық үшін</a:t>
          </a:r>
          <a:endParaRPr lang="hu-HU" sz="1600" dirty="0"/>
        </a:p>
      </dgm:t>
    </dgm:pt>
    <dgm:pt modelId="{605A1F79-BBD4-4B48-BCDF-991D63CC53C2}" type="parTrans" cxnId="{1A3D32B0-BADE-470E-9216-AA3CA166CB74}">
      <dgm:prSet/>
      <dgm:spPr/>
      <dgm:t>
        <a:bodyPr/>
        <a:lstStyle/>
        <a:p>
          <a:endParaRPr lang="hu-HU"/>
        </a:p>
      </dgm:t>
    </dgm:pt>
    <dgm:pt modelId="{05BADCCB-4533-4A2D-A39C-FD2C22E1607E}" type="sibTrans" cxnId="{1A3D32B0-BADE-470E-9216-AA3CA166CB74}">
      <dgm:prSet/>
      <dgm:spPr/>
      <dgm:t>
        <a:bodyPr/>
        <a:lstStyle/>
        <a:p>
          <a:endParaRPr lang="hu-HU"/>
        </a:p>
      </dgm:t>
    </dgm:pt>
    <dgm:pt modelId="{14921F87-4470-4944-BEBC-99F31C91293E}" type="pres">
      <dgm:prSet presAssocID="{E1959C69-ADA0-46C0-84E9-60F91C800D1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FD94C554-72C8-4C33-8B03-4E461122C7EB}" type="pres">
      <dgm:prSet presAssocID="{DA5AB144-F237-4E6C-91AA-65C5406B57DF}" presName="composite" presStyleCnt="0"/>
      <dgm:spPr/>
    </dgm:pt>
    <dgm:pt modelId="{50D7405A-0FA6-4BC9-9E4F-9D0408740C62}" type="pres">
      <dgm:prSet presAssocID="{DA5AB144-F237-4E6C-91AA-65C5406B57DF}" presName="parentText" presStyleLbl="alignNode1" presStyleIdx="0" presStyleCnt="1" custScaleX="84766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5CA763F-AAB1-4DCC-9D77-99B28661FD3C}" type="pres">
      <dgm:prSet presAssocID="{DA5AB144-F237-4E6C-91AA-65C5406B57DF}" presName="descendantText" presStyleLbl="alignAcc1" presStyleIdx="0" presStyleCnt="1" custScaleY="9497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16BA481-08AE-46B1-9A4B-F5BBED4CDB5D}" type="presOf" srcId="{E1959C69-ADA0-46C0-84E9-60F91C800D14}" destId="{14921F87-4470-4944-BEBC-99F31C91293E}" srcOrd="0" destOrd="0" presId="urn:microsoft.com/office/officeart/2005/8/layout/chevron2"/>
    <dgm:cxn modelId="{4A7099AE-1749-4A14-AE3C-A82D0CD2FD75}" type="presOf" srcId="{51B78CB7-B89B-4B4E-A782-6AC3E523E83D}" destId="{85CA763F-AAB1-4DCC-9D77-99B28661FD3C}" srcOrd="0" destOrd="0" presId="urn:microsoft.com/office/officeart/2005/8/layout/chevron2"/>
    <dgm:cxn modelId="{9631B620-DBE7-4042-B6DD-2D0DA9C6A780}" srcId="{E1959C69-ADA0-46C0-84E9-60F91C800D14}" destId="{DA5AB144-F237-4E6C-91AA-65C5406B57DF}" srcOrd="0" destOrd="0" parTransId="{4DEC25B1-A5BB-4602-A1D9-68B1E540DBD5}" sibTransId="{545D6A6F-C82B-44C8-8DBB-3EB6105C549D}"/>
    <dgm:cxn modelId="{1B244512-4676-44B1-9810-993BE52DF879}" type="presOf" srcId="{DA5AB144-F237-4E6C-91AA-65C5406B57DF}" destId="{50D7405A-0FA6-4BC9-9E4F-9D0408740C62}" srcOrd="0" destOrd="0" presId="urn:microsoft.com/office/officeart/2005/8/layout/chevron2"/>
    <dgm:cxn modelId="{1A3D32B0-BADE-470E-9216-AA3CA166CB74}" srcId="{DA5AB144-F237-4E6C-91AA-65C5406B57DF}" destId="{8EF6B842-CFFA-4BF3-83A2-7A0D637EBF46}" srcOrd="1" destOrd="0" parTransId="{605A1F79-BBD4-4B48-BCDF-991D63CC53C2}" sibTransId="{05BADCCB-4533-4A2D-A39C-FD2C22E1607E}"/>
    <dgm:cxn modelId="{378E124C-810D-41C1-B9E9-92BADB767877}" srcId="{DA5AB144-F237-4E6C-91AA-65C5406B57DF}" destId="{51B78CB7-B89B-4B4E-A782-6AC3E523E83D}" srcOrd="0" destOrd="0" parTransId="{37B7F83D-F535-41EC-976C-7B09D40095AF}" sibTransId="{9A0153D7-563E-4D90-8E8F-9200E972403D}"/>
    <dgm:cxn modelId="{0C9A3707-AE4A-4BEE-ACFC-AB627DBC6749}" type="presOf" srcId="{6BBCD5DF-9E65-4B2A-805B-9771F784FA9C}" destId="{85CA763F-AAB1-4DCC-9D77-99B28661FD3C}" srcOrd="0" destOrd="2" presId="urn:microsoft.com/office/officeart/2005/8/layout/chevron2"/>
    <dgm:cxn modelId="{5EE6F5C4-E6D2-49BB-8000-1717990C012C}" srcId="{DA5AB144-F237-4E6C-91AA-65C5406B57DF}" destId="{6BBCD5DF-9E65-4B2A-805B-9771F784FA9C}" srcOrd="2" destOrd="0" parTransId="{14B7830F-3444-4922-B3A2-5EB95DCF9146}" sibTransId="{1DE304A2-1936-4AC3-84D7-1B9C3997A6B3}"/>
    <dgm:cxn modelId="{AE3B4B56-B400-4067-8B0D-D9F811CA80A9}" type="presOf" srcId="{8EF6B842-CFFA-4BF3-83A2-7A0D637EBF46}" destId="{85CA763F-AAB1-4DCC-9D77-99B28661FD3C}" srcOrd="0" destOrd="1" presId="urn:microsoft.com/office/officeart/2005/8/layout/chevron2"/>
    <dgm:cxn modelId="{5705A3C3-3BE6-4023-B71C-B0DF16FE7191}" type="presParOf" srcId="{14921F87-4470-4944-BEBC-99F31C91293E}" destId="{FD94C554-72C8-4C33-8B03-4E461122C7EB}" srcOrd="0" destOrd="0" presId="urn:microsoft.com/office/officeart/2005/8/layout/chevron2"/>
    <dgm:cxn modelId="{B3F70383-EA4E-4784-9678-25BF5B501213}" type="presParOf" srcId="{FD94C554-72C8-4C33-8B03-4E461122C7EB}" destId="{50D7405A-0FA6-4BC9-9E4F-9D0408740C62}" srcOrd="0" destOrd="0" presId="urn:microsoft.com/office/officeart/2005/8/layout/chevron2"/>
    <dgm:cxn modelId="{E8C69B18-227B-4BEF-A69F-2C292C99B51D}" type="presParOf" srcId="{FD94C554-72C8-4C33-8B03-4E461122C7EB}" destId="{85CA763F-AAB1-4DCC-9D77-99B28661FD3C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BD9E36-D561-474C-AC46-14EB72F26BE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B19C8540-C06A-462F-9C39-3F61C1C17442}">
      <dgm:prSet custT="1"/>
      <dgm:spPr>
        <a:solidFill>
          <a:srgbClr val="60B49E"/>
        </a:solidFill>
      </dgm:spPr>
      <dgm:t>
        <a:bodyPr/>
        <a:lstStyle/>
        <a:p>
          <a:pPr algn="ctr" rtl="0"/>
          <a:r>
            <a:rPr lang="az-Cyrl-AZ" sz="1400" b="1" i="0" dirty="0" smtClean="0"/>
            <a:t>СҰРАҚТАР</a:t>
          </a:r>
          <a:endParaRPr lang="hu-HU" sz="1400" b="1" dirty="0"/>
        </a:p>
      </dgm:t>
    </dgm:pt>
    <dgm:pt modelId="{E670AC75-4190-4039-8032-6B2875D5513B}" type="parTrans" cxnId="{7970FC7E-2208-4E4B-9BF5-FD890C074945}">
      <dgm:prSet/>
      <dgm:spPr/>
      <dgm:t>
        <a:bodyPr/>
        <a:lstStyle/>
        <a:p>
          <a:endParaRPr lang="hu-HU"/>
        </a:p>
      </dgm:t>
    </dgm:pt>
    <dgm:pt modelId="{08436AB8-61E8-44A5-B86D-7EE9F467F2D7}" type="sibTrans" cxnId="{7970FC7E-2208-4E4B-9BF5-FD890C074945}">
      <dgm:prSet/>
      <dgm:spPr/>
      <dgm:t>
        <a:bodyPr/>
        <a:lstStyle/>
        <a:p>
          <a:endParaRPr lang="hu-HU"/>
        </a:p>
      </dgm:t>
    </dgm:pt>
    <dgm:pt modelId="{DEDE8E49-0089-4351-9FA1-6B0E08993758}">
      <dgm:prSet custT="1"/>
      <dgm:spPr/>
      <dgm:t>
        <a:bodyPr/>
        <a:lstStyle/>
        <a:p>
          <a:r>
            <a:rPr lang="az-Cyrl-AZ" sz="1600" b="0" i="0" dirty="0" smtClean="0"/>
            <a:t>Барлық өңделген деректерді бірнеше пішімде сұрауға,</a:t>
          </a:r>
          <a:endParaRPr lang="hu-HU" sz="1600" dirty="0"/>
        </a:p>
      </dgm:t>
    </dgm:pt>
    <dgm:pt modelId="{07B47A12-C275-42AF-931C-E9A58A398859}" type="parTrans" cxnId="{FE62DC9D-EE72-4A3F-9FCA-AF813D40E315}">
      <dgm:prSet/>
      <dgm:spPr/>
      <dgm:t>
        <a:bodyPr/>
        <a:lstStyle/>
        <a:p>
          <a:endParaRPr lang="hu-HU"/>
        </a:p>
      </dgm:t>
    </dgm:pt>
    <dgm:pt modelId="{6C54100B-317A-46E0-800A-83BB524FF330}" type="sibTrans" cxnId="{FE62DC9D-EE72-4A3F-9FCA-AF813D40E315}">
      <dgm:prSet/>
      <dgm:spPr/>
      <dgm:t>
        <a:bodyPr/>
        <a:lstStyle/>
        <a:p>
          <a:endParaRPr lang="hu-HU"/>
        </a:p>
      </dgm:t>
    </dgm:pt>
    <dgm:pt modelId="{6097C92D-37F3-4325-8106-6BBB6CF9E11C}">
      <dgm:prSet custT="1"/>
      <dgm:spPr/>
      <dgm:t>
        <a:bodyPr/>
        <a:lstStyle/>
        <a:p>
          <a:r>
            <a:rPr lang="az-Cyrl-AZ" sz="1600" b="0" i="0" dirty="0" smtClean="0"/>
            <a:t> топтауға және экспорттауға болады.</a:t>
          </a:r>
          <a:endParaRPr lang="hu-HU" sz="1600" dirty="0"/>
        </a:p>
      </dgm:t>
    </dgm:pt>
    <dgm:pt modelId="{BB37F6D7-C17F-44FB-9A93-61A89813E789}" type="parTrans" cxnId="{6C65B911-59E8-47C7-A8A7-22EBA9961F19}">
      <dgm:prSet/>
      <dgm:spPr/>
      <dgm:t>
        <a:bodyPr/>
        <a:lstStyle/>
        <a:p>
          <a:endParaRPr lang="hu-HU"/>
        </a:p>
      </dgm:t>
    </dgm:pt>
    <dgm:pt modelId="{D1C60BA1-54C8-4063-924D-93AFBBB7AA95}" type="sibTrans" cxnId="{6C65B911-59E8-47C7-A8A7-22EBA9961F19}">
      <dgm:prSet/>
      <dgm:spPr/>
      <dgm:t>
        <a:bodyPr/>
        <a:lstStyle/>
        <a:p>
          <a:endParaRPr lang="hu-HU"/>
        </a:p>
      </dgm:t>
    </dgm:pt>
    <dgm:pt modelId="{222DF424-DD88-486D-99B3-715D5533FD4E}" type="pres">
      <dgm:prSet presAssocID="{75BD9E36-D561-474C-AC46-14EB72F26BE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D0F386D5-04ED-444D-9DDF-334C9E8CEF3B}" type="pres">
      <dgm:prSet presAssocID="{B19C8540-C06A-462F-9C39-3F61C1C17442}" presName="composite" presStyleCnt="0"/>
      <dgm:spPr/>
    </dgm:pt>
    <dgm:pt modelId="{87EBE5EF-F744-4AF8-A179-EBF9440CC0C7}" type="pres">
      <dgm:prSet presAssocID="{B19C8540-C06A-462F-9C39-3F61C1C17442}" presName="parentText" presStyleLbl="alignNode1" presStyleIdx="0" presStyleCnt="1" custScaleX="170500" custScaleY="123944" custLinFactX="-100000" custLinFactNeighborX="-152670" custLinFactNeighborY="-14747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744838F-79C3-4AC3-859F-09AAF3A744AE}" type="pres">
      <dgm:prSet presAssocID="{B19C8540-C06A-462F-9C39-3F61C1C17442}" presName="descendantText" presStyleLbl="alignAcc1" presStyleIdx="0" presStyleCnt="1" custScaleX="73985" custScaleY="197259" custLinFactNeighborX="-45890" custLinFactNeighborY="856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FE62DC9D-EE72-4A3F-9FCA-AF813D40E315}" srcId="{B19C8540-C06A-462F-9C39-3F61C1C17442}" destId="{DEDE8E49-0089-4351-9FA1-6B0E08993758}" srcOrd="0" destOrd="0" parTransId="{07B47A12-C275-42AF-931C-E9A58A398859}" sibTransId="{6C54100B-317A-46E0-800A-83BB524FF330}"/>
    <dgm:cxn modelId="{6C65B911-59E8-47C7-A8A7-22EBA9961F19}" srcId="{B19C8540-C06A-462F-9C39-3F61C1C17442}" destId="{6097C92D-37F3-4325-8106-6BBB6CF9E11C}" srcOrd="1" destOrd="0" parTransId="{BB37F6D7-C17F-44FB-9A93-61A89813E789}" sibTransId="{D1C60BA1-54C8-4063-924D-93AFBBB7AA95}"/>
    <dgm:cxn modelId="{7970FC7E-2208-4E4B-9BF5-FD890C074945}" srcId="{75BD9E36-D561-474C-AC46-14EB72F26BE9}" destId="{B19C8540-C06A-462F-9C39-3F61C1C17442}" srcOrd="0" destOrd="0" parTransId="{E670AC75-4190-4039-8032-6B2875D5513B}" sibTransId="{08436AB8-61E8-44A5-B86D-7EE9F467F2D7}"/>
    <dgm:cxn modelId="{2AE89893-8BE0-49CD-B031-2307FE3190CB}" type="presOf" srcId="{DEDE8E49-0089-4351-9FA1-6B0E08993758}" destId="{F744838F-79C3-4AC3-859F-09AAF3A744AE}" srcOrd="0" destOrd="0" presId="urn:microsoft.com/office/officeart/2005/8/layout/chevron2"/>
    <dgm:cxn modelId="{BF844597-ED86-44B0-80C3-DC5600AE58B4}" type="presOf" srcId="{75BD9E36-D561-474C-AC46-14EB72F26BE9}" destId="{222DF424-DD88-486D-99B3-715D5533FD4E}" srcOrd="0" destOrd="0" presId="urn:microsoft.com/office/officeart/2005/8/layout/chevron2"/>
    <dgm:cxn modelId="{73DE6CCA-5399-4F00-87B6-7B16967C427E}" type="presOf" srcId="{6097C92D-37F3-4325-8106-6BBB6CF9E11C}" destId="{F744838F-79C3-4AC3-859F-09AAF3A744AE}" srcOrd="0" destOrd="1" presId="urn:microsoft.com/office/officeart/2005/8/layout/chevron2"/>
    <dgm:cxn modelId="{D040E389-220D-4868-A54B-08111F946980}" type="presOf" srcId="{B19C8540-C06A-462F-9C39-3F61C1C17442}" destId="{87EBE5EF-F744-4AF8-A179-EBF9440CC0C7}" srcOrd="0" destOrd="0" presId="urn:microsoft.com/office/officeart/2005/8/layout/chevron2"/>
    <dgm:cxn modelId="{A234ED14-EDB6-4253-A61E-36A22ECCB51B}" type="presParOf" srcId="{222DF424-DD88-486D-99B3-715D5533FD4E}" destId="{D0F386D5-04ED-444D-9DDF-334C9E8CEF3B}" srcOrd="0" destOrd="0" presId="urn:microsoft.com/office/officeart/2005/8/layout/chevron2"/>
    <dgm:cxn modelId="{BFCB2526-93D8-4800-8D43-CD9029ED94E6}" type="presParOf" srcId="{D0F386D5-04ED-444D-9DDF-334C9E8CEF3B}" destId="{87EBE5EF-F744-4AF8-A179-EBF9440CC0C7}" srcOrd="0" destOrd="0" presId="urn:microsoft.com/office/officeart/2005/8/layout/chevron2"/>
    <dgm:cxn modelId="{3A490CC8-E4FE-4BFA-B364-54501A5FD6B3}" type="presParOf" srcId="{D0F386D5-04ED-444D-9DDF-334C9E8CEF3B}" destId="{F744838F-79C3-4AC3-859F-09AAF3A744AE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3602A-25F2-49A6-AD50-3BC9A280740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A36AB-A18D-4C10-BDE5-1DFAAAF31B76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A36AB-A18D-4C10-BDE5-1DFAAAF31B76}" type="slidenum">
              <a:rPr lang="hu-HU" smtClean="0"/>
              <a:t>3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5002C-3568-4A71-A1B5-68A96E74DECD}" type="datetimeFigureOut">
              <a:rPr lang="hu-HU" smtClean="0"/>
              <a:pPr/>
              <a:t>2022. 11. 19.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0DD58-75E8-4966-9BE1-E5118A1A3CB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4348" y="1071546"/>
            <a:ext cx="7772400" cy="2286016"/>
          </a:xfrm>
          <a:gradFill>
            <a:gsLst>
              <a:gs pos="0">
                <a:srgbClr val="DDEBCF">
                  <a:alpha val="0"/>
                </a:srgbClr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/>
          <a:lstStyle/>
          <a:p>
            <a:r>
              <a:rPr lang="hu-HU" b="1" dirty="0" smtClean="0"/>
              <a:t>AFIC© </a:t>
            </a:r>
            <a:r>
              <a:rPr lang="hu-HU" b="1" dirty="0" err="1" smtClean="0"/>
              <a:t>Carbon</a:t>
            </a:r>
            <a:r>
              <a:rPr lang="hu-HU" b="1" dirty="0" smtClean="0"/>
              <a:t> </a:t>
            </a:r>
            <a:r>
              <a:rPr lang="hu-HU" b="1" dirty="0" err="1" smtClean="0"/>
              <a:t>Calculator</a:t>
            </a:r>
            <a:r>
              <a:rPr lang="hu-HU" b="1" dirty="0" smtClean="0"/>
              <a:t> v.0.1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85720" y="4071942"/>
            <a:ext cx="8501122" cy="1752600"/>
          </a:xfrm>
          <a:scene3d>
            <a:camera prst="orthographicFront"/>
            <a:lightRig rig="threePt" dir="t"/>
          </a:scene3d>
          <a:sp3d prstMaterial="dkEdge"/>
        </p:spPr>
        <p:txBody>
          <a:bodyPr/>
          <a:lstStyle/>
          <a:p>
            <a:r>
              <a:rPr lang="az-Cyrl-AZ" b="1" dirty="0" smtClean="0"/>
              <a:t>ХАЛЫҚАРАЛЫҚ КЛИМАТТЫҢ ӨЗГЕРУІ ШЕШІМІ </a:t>
            </a:r>
            <a:endParaRPr lang="hu-HU" b="1" dirty="0" smtClean="0"/>
          </a:p>
          <a:p>
            <a:r>
              <a:rPr lang="az-Cyrl-AZ" i="1" dirty="0" smtClean="0"/>
              <a:t>жеке </a:t>
            </a:r>
            <a:r>
              <a:rPr lang="az-Cyrl-AZ" i="1" dirty="0" smtClean="0"/>
              <a:t>шектеулі серіктестік</a:t>
            </a:r>
            <a:endParaRPr lang="hu-H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857224" y="71414"/>
          <a:ext cx="7286676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Kép 6" descr="afic_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395163"/>
            <a:ext cx="9144000" cy="2067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285720" y="142852"/>
          <a:ext cx="8515352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Kép 3" descr="afic_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51929"/>
            <a:ext cx="9144000" cy="1954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57158" y="71414"/>
          <a:ext cx="8329642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Kép 3" descr="afic_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683432"/>
            <a:ext cx="9144000" cy="3491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észletlista" descr="Ez kijelölve megtekintheti a Készletlistát">
            <a:hlinkClick r:id="" tooltip="Ide kattintva tekintheti meg a raktári készletlistát"/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100-000003000000}"/>
              </a:ext>
            </a:extLst>
          </p:cNvPr>
          <p:cNvSpPr/>
          <p:nvPr/>
        </p:nvSpPr>
        <p:spPr>
          <a:xfrm>
            <a:off x="4572000" y="714356"/>
            <a:ext cx="2520000" cy="900000"/>
          </a:xfrm>
          <a:prstGeom prst="homePlate">
            <a:avLst/>
          </a:prstGeom>
          <a:solidFill>
            <a:schemeClr val="accent1">
              <a:lumMod val="5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z-Cyrl-AZ" sz="2000" b="1" dirty="0" smtClean="0"/>
              <a:t>СҰРАҚТАР</a:t>
            </a:r>
            <a:endParaRPr lang="hu" sz="2000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Készletlista" descr="Ezt választva törölheti a kivételezés lista tartalmát">
            <a:hlinkClick r:id=""/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100-000005000000}"/>
              </a:ext>
            </a:extLst>
          </p:cNvPr>
          <p:cNvSpPr/>
          <p:nvPr/>
        </p:nvSpPr>
        <p:spPr>
          <a:xfrm flipH="1">
            <a:off x="1500166" y="714356"/>
            <a:ext cx="2520000" cy="900000"/>
          </a:xfrm>
          <a:prstGeom prst="homePlate">
            <a:avLst/>
          </a:prstGeom>
          <a:solidFill>
            <a:schemeClr val="accent1">
              <a:lumMod val="5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z-Cyrl-AZ" sz="2000" b="1" dirty="0" smtClean="0"/>
              <a:t>ТҮЙІН</a:t>
            </a:r>
            <a:endParaRPr lang="en-US" sz="2000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/>
        </p:nvGraphicFramePr>
        <p:xfrm>
          <a:off x="500028" y="2214554"/>
          <a:ext cx="8001062" cy="3214709"/>
        </p:xfrm>
        <a:graphic>
          <a:graphicData uri="http://schemas.openxmlformats.org/drawingml/2006/table">
            <a:tbl>
              <a:tblPr/>
              <a:tblGrid>
                <a:gridCol w="48311"/>
                <a:gridCol w="620611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356759"/>
                <a:gridCol w="553719"/>
              </a:tblGrid>
              <a:tr h="328964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 dirty="0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6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ADATBEVITEL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IMPORT - 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IMPORT - .xls .xlsx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IMPORT - .pdf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IMPORT - .csv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IMPORT - .dbf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Manuális kitöltés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1" i="0" u="none" strike="noStrike">
                          <a:solidFill>
                            <a:srgbClr val="335C30"/>
                          </a:solidFill>
                          <a:latin typeface="Franklin Gothic Medium"/>
                        </a:rPr>
                        <a:t>AFIC© Karbon Kalkulátor v.0.1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169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 dirty="0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 dirty="0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Calibri"/>
                        </a:rPr>
                        <a:t>®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239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Oszlop1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GN-01 - Földhasznosítási összesítő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GN-02 - Szántó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GN-03 - Gyep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GN-04 - Ültetvény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GN-05 - Nádas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GN-06 - nem AKG területek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GN-07 - műveleti napló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GN-08 - legeltetési napló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GN-9 - növvéd-megfigyelés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GN-10 - permetezés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GN-11 - öntözés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GN-12 - trágyázás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GN-13 - szervestrágya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GN-14 - állatváltozás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GN-15 - állatösszesítő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GN-16 - talajvizsgálat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GN-17 - táblaazonosítás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GN-18 - megjegyzések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GN-19 - VCS EFA másodv.nyilvántartás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HELY (WGS84 X-Y koord.)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Név:   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Cégforma: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Magyar Államkincstár által kiadott ügyfél-azonosító: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Cím (helység, irányítószám közterület neve, száma): 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Telefonszám:    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E-mail cím: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1239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Növényvédelmi szakirányítójának neve, címe és telefonszáma: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239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Talajtani szakértő/talajvédelmi szakirányító neve, címe és telefonszáma: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Kamarai regisztrációs száma: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 Engedély száma: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 Dátum: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2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5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 Aláírás</a:t>
                      </a:r>
                    </a:p>
                  </a:txBody>
                  <a:tcPr marL="30579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0" i="0" u="none" strike="noStrike" dirty="0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30579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áblázat 9"/>
          <p:cNvGraphicFramePr>
            <a:graphicFrameLocks noGrp="1"/>
          </p:cNvGraphicFramePr>
          <p:nvPr/>
        </p:nvGraphicFramePr>
        <p:xfrm>
          <a:off x="571473" y="1928802"/>
          <a:ext cx="8001055" cy="3214709"/>
        </p:xfrm>
        <a:graphic>
          <a:graphicData uri="http://schemas.openxmlformats.org/drawingml/2006/table">
            <a:tbl>
              <a:tblPr/>
              <a:tblGrid>
                <a:gridCol w="573481"/>
                <a:gridCol w="344089"/>
                <a:gridCol w="498336"/>
                <a:gridCol w="668402"/>
                <a:gridCol w="668402"/>
                <a:gridCol w="1597838"/>
                <a:gridCol w="648628"/>
                <a:gridCol w="431101"/>
                <a:gridCol w="597212"/>
                <a:gridCol w="668402"/>
                <a:gridCol w="668402"/>
                <a:gridCol w="636762"/>
              </a:tblGrid>
              <a:tr h="399164">
                <a:tc>
                  <a:txBody>
                    <a:bodyPr/>
                    <a:lstStyle/>
                    <a:p>
                      <a:pPr algn="l" fontAlgn="ctr"/>
                      <a:r>
                        <a:rPr lang="hu-HU" sz="600" b="1" i="0" u="none" strike="noStrike" dirty="0">
                          <a:solidFill>
                            <a:srgbClr val="272727"/>
                          </a:solidFill>
                          <a:latin typeface="Franklin Gothic Medium"/>
                        </a:rPr>
                        <a:t>ÖSSZESÍTŐ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4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Aktuális Gazda: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3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Felsőhomokhát Zrt. H-1234 Enyves Tanya 2.</a:t>
                      </a:r>
                      <a:r>
                        <a:rPr lang="hu-HU" sz="300" b="0" i="1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 Boldog Aladár</a:t>
                      </a:r>
                      <a:endParaRPr lang="hu-HU" sz="300" b="1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AFIC© Karbon Kalkulátor v.0.1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6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6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6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6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TELJES SOC (t/ha):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STRATUMOK (db):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GAZDÁLKODÓK (db):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 dirty="0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300" b="0" i="0" u="none" strike="noStrike">
                        <a:solidFill>
                          <a:srgbClr val="FFFFFF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u-HU" sz="300" b="0" i="0" u="none" strike="noStrike">
                        <a:solidFill>
                          <a:srgbClr val="FFFFFF"/>
                        </a:solidFill>
                        <a:latin typeface="Franklin Gothic Medium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300" b="0" i="0" u="none" strike="noStrike">
                        <a:solidFill>
                          <a:srgbClr val="FFFFFF"/>
                        </a:solidFill>
                        <a:latin typeface="Franklin Gothic Medium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1756">
                <a:tc>
                  <a:txBody>
                    <a:bodyPr/>
                    <a:lstStyle/>
                    <a:p>
                      <a:pPr algn="l" fontAlgn="t"/>
                      <a:r>
                        <a:rPr lang="hu-HU" sz="400" b="0" i="0" u="none" strike="noStrike">
                          <a:solidFill>
                            <a:srgbClr val="335C30"/>
                          </a:solidFill>
                          <a:latin typeface="Franklin Gothic Medium"/>
                        </a:rPr>
                        <a:t>443,02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400" b="0" i="0" u="none" strike="noStrike">
                          <a:solidFill>
                            <a:srgbClr val="335C30"/>
                          </a:solidFill>
                          <a:latin typeface="Franklin Gothic Medium"/>
                        </a:rPr>
                        <a:t>10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400" b="0" i="0" u="none" strike="noStrike">
                          <a:solidFill>
                            <a:srgbClr val="335C30"/>
                          </a:solidFill>
                          <a:latin typeface="Franklin Gothic Medium"/>
                        </a:rPr>
                        <a:t>10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3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401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MEPAR azonosító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sorszám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Gazda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Hely (WGS84 X-Y koord.)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Talajművelési rendszer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Szervesanyag gazdálkodás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Tábla száma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Terület (ha)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Talaj humusztartalma (%)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Talaj térfogattömege (g/cm3)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Szerves szénkészlet (t/ha)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Szénkészlet változás (t/év)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Q3XHUM19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47,7853721259 21,278251946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a növényi maradványok elszállítása a területről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A-1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20,52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31,95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9C0006"/>
                          </a:solidFill>
                          <a:latin typeface="Franklin Gothic Medium"/>
                        </a:rPr>
                        <a:t>-0,39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B2KLL420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47,7853721221 21,278251972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a növényi maradványok bedolgozása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B-12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30,78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28,97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9C0006"/>
                          </a:solidFill>
                          <a:latin typeface="Franklin Gothic Medium"/>
                        </a:rPr>
                        <a:t>-0,26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M6JZKL21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47,7853721241 21,278251923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nagy biomasszát adó növények termesztése, köztesnövény, zöldtrágya alkalmazása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K-1227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10,39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50,46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9C0006"/>
                          </a:solidFill>
                          <a:latin typeface="Franklin Gothic Medium"/>
                        </a:rPr>
                        <a:t>-0,31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S2FRGH22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47,7853721236 21,278251973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szervestrágya vagy komposzt kijuttatása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Dobozi  (102)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40,08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38,52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006100"/>
                          </a:solidFill>
                          <a:latin typeface="Franklin Gothic Medium"/>
                        </a:rPr>
                        <a:t>0,19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W7FUDN22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5.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5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47,7853721274 21,278251959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Forgatás nélküli alapművelés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a növényi maradványok bedolgozása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Alsóréti 21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12,78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29,51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9C0006"/>
                          </a:solidFill>
                          <a:latin typeface="Franklin Gothic Medium"/>
                        </a:rPr>
                        <a:t>-0,23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P3HJKL21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6.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6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47,7853721227 21,278251937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Forgatás nélküli alapművelés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nagy biomasszát adó növények termesztése, köztesnövény, zöldtrágya alkalmazása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Karcag 27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7,93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67,65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9C0006"/>
                          </a:solidFill>
                          <a:latin typeface="Franklin Gothic Medium"/>
                        </a:rPr>
                        <a:t>-0,33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F8NMGK19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7.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7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47,7853721274 21,278251941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Forgatás nélküli alapművelés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szervestrágya vagy komposzt kijuttatása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Derecske 47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10,45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80,74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006100"/>
                          </a:solidFill>
                          <a:latin typeface="Franklin Gothic Medium"/>
                        </a:rPr>
                        <a:t>0,53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L2RDTZ21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8.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8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47,7853721232 21,278251993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Direktvetés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a növényi maradványok bedolgozása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BD-21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19,77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45,31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9C0006"/>
                          </a:solidFill>
                          <a:latin typeface="Franklin Gothic Medium"/>
                        </a:rPr>
                        <a:t>-0,22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H3JKMR22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9.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9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47,7853721272 21,278251984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Direktvetés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nagy biomasszát adó növények termesztése, köztesnövény, zöldtrágya alkalmazása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Felnémet-alsó (128/A)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20,20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41,73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9C6500"/>
                          </a:solidFill>
                          <a:latin typeface="Franklin Gothic Medium"/>
                        </a:rPr>
                        <a:t>-0,07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</a:tr>
              <a:tr h="2243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E2TZFH21</a:t>
                      </a:r>
                    </a:p>
                  </a:txBody>
                  <a:tcPr marL="32544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10.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10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47,7853721257 21,278251959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Direktvetés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szervestrágya vagy komposzt kijuttatása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d-2854</a:t>
                      </a:r>
                    </a:p>
                  </a:txBody>
                  <a:tcPr marL="32544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15,63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28,19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00" b="0" i="0" u="none" strike="noStrike" dirty="0">
                          <a:solidFill>
                            <a:srgbClr val="006100"/>
                          </a:solidFill>
                          <a:latin typeface="Franklin Gothic Medium"/>
                        </a:rPr>
                        <a:t>0,29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</a:tr>
            </a:tbl>
          </a:graphicData>
        </a:graphic>
      </p:graphicFrame>
      <p:sp>
        <p:nvSpPr>
          <p:cNvPr id="11" name="Készletlista" descr="Navigációs alakzat a Készletkivételezés lista megtekintéséhez">
            <a:hlinkClick r:id="" tooltip="Ezt választva megtekintheti a Készletkivételezés lista munkalapot"/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B000000}"/>
              </a:ext>
            </a:extLst>
          </p:cNvPr>
          <p:cNvSpPr/>
          <p:nvPr/>
        </p:nvSpPr>
        <p:spPr>
          <a:xfrm flipH="1">
            <a:off x="1285852" y="642918"/>
            <a:ext cx="2520000" cy="900000"/>
          </a:xfrm>
          <a:prstGeom prst="homePlate">
            <a:avLst/>
          </a:prstGeom>
          <a:solidFill>
            <a:schemeClr val="accent1">
              <a:lumMod val="5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z-Cyrl-AZ" sz="2000" b="1" dirty="0" smtClean="0"/>
              <a:t>МӘЛІМЕТ ЕНГІЗУ</a:t>
            </a:r>
            <a:endParaRPr lang="hu" sz="2000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Készletlista" descr="Navigációs alakzat a Készletkivételezés lista megtekintéséhez">
            <a:hlinkClick r:id="" tooltip="Ezt választva megtekintheti a Készletkivételezés lista munkalapot"/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B000000}"/>
              </a:ext>
            </a:extLst>
          </p:cNvPr>
          <p:cNvSpPr/>
          <p:nvPr/>
        </p:nvSpPr>
        <p:spPr>
          <a:xfrm>
            <a:off x="4714876" y="642918"/>
            <a:ext cx="2520000" cy="900000"/>
          </a:xfrm>
          <a:prstGeom prst="homePlate">
            <a:avLst/>
          </a:prstGeom>
          <a:solidFill>
            <a:schemeClr val="accent1">
              <a:lumMod val="5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z-Cyrl-AZ" sz="2000" b="1" dirty="0" smtClean="0"/>
              <a:t>СҰРАҚТАР</a:t>
            </a:r>
            <a:endParaRPr lang="hu" sz="2000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észletlista" descr="Ez kijelölve megtekintheti a Készletlistát">
            <a:hlinkClick r:id="" tooltip="Ez kijelölve megtekintheti a Készletlistát"/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200-000002000000}"/>
              </a:ext>
            </a:extLst>
          </p:cNvPr>
          <p:cNvSpPr/>
          <p:nvPr/>
        </p:nvSpPr>
        <p:spPr>
          <a:xfrm flipH="1">
            <a:off x="1071538" y="642917"/>
            <a:ext cx="2520000" cy="900000"/>
          </a:xfrm>
          <a:prstGeom prst="homePlate">
            <a:avLst/>
          </a:prstGeom>
          <a:solidFill>
            <a:schemeClr val="accent1">
              <a:lumMod val="5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z-Cyrl-AZ" sz="2000" b="1" dirty="0" smtClean="0"/>
              <a:t>ТҮЙІН</a:t>
            </a:r>
            <a:endParaRPr lang="hu" sz="2000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Készletlista" descr="Navigációs alakzat a Készletkivételezés lista megtekintéséhez">
            <a:hlinkClick r:id="" tooltip="Ezt választva megtekintheti a Készletkivételezés lista munkalapot"/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B000000}"/>
              </a:ext>
            </a:extLst>
          </p:cNvPr>
          <p:cNvSpPr/>
          <p:nvPr/>
        </p:nvSpPr>
        <p:spPr>
          <a:xfrm>
            <a:off x="4572000" y="642918"/>
            <a:ext cx="2520000" cy="900000"/>
          </a:xfrm>
          <a:prstGeom prst="homePlate">
            <a:avLst/>
          </a:prstGeom>
          <a:solidFill>
            <a:schemeClr val="accent1">
              <a:lumMod val="5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z-Cyrl-AZ" sz="2000" b="1" dirty="0" smtClean="0"/>
              <a:t>МӘЛІМЕТ ЕНГІЗУ</a:t>
            </a:r>
            <a:endParaRPr lang="hu" sz="2000" b="1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/>
        </p:nvGraphicFramePr>
        <p:xfrm>
          <a:off x="500034" y="2272766"/>
          <a:ext cx="8215369" cy="3942314"/>
        </p:xfrm>
        <a:graphic>
          <a:graphicData uri="http://schemas.openxmlformats.org/drawingml/2006/table">
            <a:tbl>
              <a:tblPr/>
              <a:tblGrid>
                <a:gridCol w="1448480"/>
                <a:gridCol w="1177805"/>
                <a:gridCol w="2070303"/>
                <a:gridCol w="1141226"/>
                <a:gridCol w="1236329"/>
                <a:gridCol w="1141226"/>
              </a:tblGrid>
              <a:tr h="499729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b="1" i="0" u="none" strike="noStrike" dirty="0">
                          <a:solidFill>
                            <a:srgbClr val="272727"/>
                          </a:solidFill>
                          <a:latin typeface="Franklin Gothic Medium"/>
                        </a:rPr>
                        <a:t>LEKÉRDEZÉSEK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400" b="1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AFIC© Karbon Kalkulátor v.0.1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430">
                <a:tc>
                  <a:txBody>
                    <a:bodyPr/>
                    <a:lstStyle/>
                    <a:p>
                      <a:pPr algn="l" fontAlgn="ctr"/>
                      <a:endParaRPr lang="hu-HU" sz="500" b="0" i="0" u="none" strike="noStrike" dirty="0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5C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5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5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5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500" b="0" i="0" u="none" strike="noStrike">
                        <a:solidFill>
                          <a:srgbClr val="272727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600" b="1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MENTÉS - KILÉPÉS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400" b="0" i="1" u="none" strike="noStrike">
                        <a:solidFill>
                          <a:srgbClr val="000000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400" b="0" i="1" u="none" strike="noStrike">
                        <a:solidFill>
                          <a:srgbClr val="000000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400" b="0" i="1" u="none" strike="noStrike">
                        <a:solidFill>
                          <a:srgbClr val="000000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hu-HU" sz="400" b="0" i="1" u="none" strike="noStrike">
                        <a:solidFill>
                          <a:srgbClr val="000000"/>
                        </a:solidFill>
                        <a:latin typeface="Franklin Gothic Medium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400" b="0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824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MEPAR azonosító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Talajművelési rendszer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Szervesanyag gazdálkodás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Talaj humusztartalma (%)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Talaj térfogattömege (g/cm3)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5C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Szerves szénkészlet (t/ha)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5C30"/>
                    </a:solidFill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Q3XHUM19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2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a növényi maradványok elszállítása a területről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B2KLL420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2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a növényi maradványok bedolgozása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F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M6JZKL21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2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nagy biomasszát adó növények termesztése, köztesnövény, zöldtrágya alkalmazása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D0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S2FRGH22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Eke rendszeres használata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2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szervestrágya vagy komposzt kijuttatása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B0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W7FUDN22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Forgatás nélküli alapművelés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6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a növényi maradványok bedolgozása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F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P3HJKL21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Forgatás nélküli alapművelés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6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nagy biomasszát adó növények termesztése, köztesnövény, zöldtrágya alkalmazása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D0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F8NMGK19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Forgatás nélküli alapművelés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6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szervestrágya vagy komposzt kijuttatása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DB0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H3JKMR22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Direktvetés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C0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a növényi maradványok bedolgozása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F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E2TZFH21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Direktvetés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C0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nagy biomasszát adó növények termesztése, köztesnövény, zöldtrágya alkalmazása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D0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28"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L2RDTZ21</a:t>
                      </a:r>
                    </a:p>
                  </a:txBody>
                  <a:tcPr marL="58626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Direktvetés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04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500" b="0" i="0" u="none" strike="noStrike">
                          <a:solidFill>
                            <a:srgbClr val="FFFFFF"/>
                          </a:solidFill>
                          <a:latin typeface="Franklin Gothic Medium"/>
                        </a:rPr>
                        <a:t>szervestrágya vagy komposzt kijuttatása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B0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2,08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>
                          <a:solidFill>
                            <a:srgbClr val="272727"/>
                          </a:solidFill>
                          <a:latin typeface="Franklin Gothic Medium"/>
                        </a:rPr>
                        <a:t>1,26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500" b="0" i="0" u="none" strike="noStrike" dirty="0">
                          <a:solidFill>
                            <a:srgbClr val="272727"/>
                          </a:solidFill>
                          <a:latin typeface="Franklin Gothic Medium"/>
                        </a:rPr>
                        <a:t>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685</Words>
  <Application>Microsoft Office PowerPoint</Application>
  <PresentationFormat>Diavetítés a képernyőre (4:3 oldalarány)</PresentationFormat>
  <Paragraphs>350</Paragraphs>
  <Slides>7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AFIC© Carbon Calculator v.0.1</vt:lpstr>
      <vt:lpstr>2. dia</vt:lpstr>
      <vt:lpstr>3. dia</vt:lpstr>
      <vt:lpstr>4. dia</vt:lpstr>
      <vt:lpstr>5. dia</vt:lpstr>
      <vt:lpstr>6. dia</vt:lpstr>
      <vt:lpstr>7.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ICCS AFIC</dc:title>
  <dc:creator>Kormos Ferenc</dc:creator>
  <cp:lastModifiedBy>Kormos Ferenc</cp:lastModifiedBy>
  <cp:revision>31</cp:revision>
  <dcterms:created xsi:type="dcterms:W3CDTF">2022-11-19T21:01:01Z</dcterms:created>
  <dcterms:modified xsi:type="dcterms:W3CDTF">2022-11-19T23:30:17Z</dcterms:modified>
</cp:coreProperties>
</file>