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4" r:id="rId5"/>
    <p:sldId id="262" r:id="rId6"/>
    <p:sldId id="258" r:id="rId7"/>
    <p:sldId id="263" r:id="rId8"/>
    <p:sldId id="259" r:id="rId9"/>
    <p:sldId id="260" r:id="rId10"/>
  </p:sldIdLst>
  <p:sldSz cx="9144000" cy="6858000" type="screen4x3"/>
  <p:notesSz cx="7099300" cy="10234613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77CA4-94EF-452F-A44F-E3E1E1062D16}" type="datetimeFigureOut">
              <a:rPr lang="hu-HU" smtClean="0"/>
              <a:t>2024. 01. 25.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2483D-4341-432D-B05F-6B0E178BDF1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77CA4-94EF-452F-A44F-E3E1E1062D16}" type="datetimeFigureOut">
              <a:rPr lang="hu-HU" smtClean="0"/>
              <a:t>2024. 01. 25.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2483D-4341-432D-B05F-6B0E178BDF1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77CA4-94EF-452F-A44F-E3E1E1062D16}" type="datetimeFigureOut">
              <a:rPr lang="hu-HU" smtClean="0"/>
              <a:t>2024. 01. 25.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2483D-4341-432D-B05F-6B0E178BDF1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77CA4-94EF-452F-A44F-E3E1E1062D16}" type="datetimeFigureOut">
              <a:rPr lang="hu-HU" smtClean="0"/>
              <a:t>2024. 01. 25.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2483D-4341-432D-B05F-6B0E178BDF1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77CA4-94EF-452F-A44F-E3E1E1062D16}" type="datetimeFigureOut">
              <a:rPr lang="hu-HU" smtClean="0"/>
              <a:t>2024. 01. 25.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2483D-4341-432D-B05F-6B0E178BDF1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77CA4-94EF-452F-A44F-E3E1E1062D16}" type="datetimeFigureOut">
              <a:rPr lang="hu-HU" smtClean="0"/>
              <a:t>2024. 01. 25.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2483D-4341-432D-B05F-6B0E178BDF1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77CA4-94EF-452F-A44F-E3E1E1062D16}" type="datetimeFigureOut">
              <a:rPr lang="hu-HU" smtClean="0"/>
              <a:t>2024. 01. 25.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2483D-4341-432D-B05F-6B0E178BDF1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77CA4-94EF-452F-A44F-E3E1E1062D16}" type="datetimeFigureOut">
              <a:rPr lang="hu-HU" smtClean="0"/>
              <a:t>2024. 01. 25.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2483D-4341-432D-B05F-6B0E178BDF1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77CA4-94EF-452F-A44F-E3E1E1062D16}" type="datetimeFigureOut">
              <a:rPr lang="hu-HU" smtClean="0"/>
              <a:t>2024. 01. 25.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2483D-4341-432D-B05F-6B0E178BDF1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77CA4-94EF-452F-A44F-E3E1E1062D16}" type="datetimeFigureOut">
              <a:rPr lang="hu-HU" smtClean="0"/>
              <a:t>2024. 01. 25.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2483D-4341-432D-B05F-6B0E178BDF1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77CA4-94EF-452F-A44F-E3E1E1062D16}" type="datetimeFigureOut">
              <a:rPr lang="hu-HU" smtClean="0"/>
              <a:t>2024. 01. 25.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2483D-4341-432D-B05F-6B0E178BDF1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5000"/>
            <a:lum/>
          </a:blip>
          <a:srcRect/>
          <a:stretch>
            <a:fillRect l="-26000" r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477CA4-94EF-452F-A44F-E3E1E1062D16}" type="datetimeFigureOut">
              <a:rPr lang="hu-HU" smtClean="0"/>
              <a:t>2024. 01. 25.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D2483D-4341-432D-B05F-6B0E178BDF18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iccs.center/hu/tudastar/" TargetMode="External"/><Relationship Id="rId3" Type="http://schemas.openxmlformats.org/officeDocument/2006/relationships/hyperlink" Target="http://www.soilnavigator.eu/" TargetMode="External"/><Relationship Id="rId7" Type="http://schemas.openxmlformats.org/officeDocument/2006/relationships/hyperlink" Target="https://energy.ec.europa.eu/system/files/2020-01/hu_final_necp_main_hu_0.pd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southpole.com/sustainability-solutions/carbon-removal-solutions?_x_tr_sl=en&amp;_x_tr_tl=hu&amp;_x_tr_hl=hu&amp;_x_tr_pto=sc" TargetMode="External"/><Relationship Id="rId5" Type="http://schemas.openxmlformats.org/officeDocument/2006/relationships/hyperlink" Target="https://www.google.com/url?sa=t&amp;rct=j&amp;q=&amp;esrc=s&amp;source=web&amp;cd=&amp;ved=2ahUKEwipwaHwyfiDAxU9-AIHHe7IAgsQFnoECBgQAQ&amp;url=https%3A%2F%2Fwww.goldstandard.org%2Fsites%2Fdefault%2Ffiles%2Fdocuments%2Far_guideline_-_ar_soil_carbon.xlsm&amp;usg=AOvVaw0vmvyuPFbCHnXOOudLVhn" TargetMode="External"/><Relationship Id="rId10" Type="http://schemas.openxmlformats.org/officeDocument/2006/relationships/hyperlink" Target="https://www.greenpolicycenter.com/2023/05/29/klimasemlegessegi-elorehaladasi-jelentes-2022/" TargetMode="External"/><Relationship Id="rId4" Type="http://schemas.openxmlformats.org/officeDocument/2006/relationships/hyperlink" Target="https://app.coolfarmtool.org/account/login/?next=/" TargetMode="External"/><Relationship Id="rId9" Type="http://schemas.openxmlformats.org/officeDocument/2006/relationships/hyperlink" Target="https://www.greenpolicycenter.com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energy.ec.europa.eu/system/files/2020-01/hu_final_necp_main_hu_0.pd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landmarkproject-eu.translate.goog/?_x_tr_sl=en&amp;_x_tr_tl=hu&amp;_x_tr_hl=hu&amp;_x_tr_pto=sc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oilnavigator.eu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-7i_4iOwwb2OSz1QB2StK_dWm2kFJh1I/view?usp=sharing" TargetMode="External"/><Relationship Id="rId2" Type="http://schemas.openxmlformats.org/officeDocument/2006/relationships/hyperlink" Target="https://drive.google.com/file/d/1-1aSGd9lfIlUPJnhOWHVJ3IsKWBl7qBG/view?usp=sharin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ideolectures.net/soil_english_tutorial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769" y="1214423"/>
            <a:ext cx="8312074" cy="4490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zövegdoboz 4"/>
          <p:cNvSpPr txBox="1"/>
          <p:nvPr/>
        </p:nvSpPr>
        <p:spPr>
          <a:xfrm>
            <a:off x="214282" y="500042"/>
            <a:ext cx="8678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>
                <a:solidFill>
                  <a:srgbClr val="00B050"/>
                </a:solidFill>
              </a:rPr>
              <a:t>A </a:t>
            </a:r>
            <a:r>
              <a:rPr lang="hu-HU" b="1" dirty="0" err="1" smtClean="0">
                <a:solidFill>
                  <a:srgbClr val="00B050"/>
                </a:solidFill>
                <a:hlinkClick r:id="rId3"/>
              </a:rPr>
              <a:t>Soil</a:t>
            </a:r>
            <a:r>
              <a:rPr lang="hu-HU" b="1" dirty="0" smtClean="0">
                <a:solidFill>
                  <a:srgbClr val="00B050"/>
                </a:solidFill>
                <a:hlinkClick r:id="rId3"/>
              </a:rPr>
              <a:t> Navigátor</a:t>
            </a:r>
            <a:r>
              <a:rPr lang="hu-HU" b="1" dirty="0" smtClean="0">
                <a:solidFill>
                  <a:srgbClr val="00B050"/>
                </a:solidFill>
              </a:rPr>
              <a:t>, a </a:t>
            </a:r>
            <a:r>
              <a:rPr lang="hu-HU" b="1" dirty="0" err="1" smtClean="0">
                <a:solidFill>
                  <a:srgbClr val="00B050"/>
                </a:solidFill>
                <a:hlinkClick r:id="rId4"/>
              </a:rPr>
              <a:t>CoolFarmTool</a:t>
            </a:r>
            <a:r>
              <a:rPr lang="hu-HU" b="1" dirty="0" smtClean="0">
                <a:solidFill>
                  <a:srgbClr val="00B050"/>
                </a:solidFill>
              </a:rPr>
              <a:t>, </a:t>
            </a:r>
            <a:r>
              <a:rPr lang="hu-HU" b="1" dirty="0" err="1" smtClean="0">
                <a:solidFill>
                  <a:srgbClr val="00B050"/>
                </a:solidFill>
              </a:rPr>
              <a:t>a</a:t>
            </a:r>
            <a:r>
              <a:rPr lang="hu-HU" b="1" dirty="0" smtClean="0">
                <a:solidFill>
                  <a:srgbClr val="00B050"/>
                </a:solidFill>
              </a:rPr>
              <a:t> </a:t>
            </a:r>
            <a:r>
              <a:rPr lang="hu-HU" b="1" dirty="0" smtClean="0">
                <a:solidFill>
                  <a:srgbClr val="00B050"/>
                </a:solidFill>
                <a:hlinkClick r:id="rId5"/>
              </a:rPr>
              <a:t>Gold Standard</a:t>
            </a:r>
            <a:r>
              <a:rPr lang="hu-HU" b="1" dirty="0" smtClean="0">
                <a:solidFill>
                  <a:srgbClr val="00B050"/>
                </a:solidFill>
              </a:rPr>
              <a:t>, a </a:t>
            </a:r>
            <a:r>
              <a:rPr lang="hu-HU" b="1" dirty="0" err="1" smtClean="0">
                <a:solidFill>
                  <a:srgbClr val="00B050"/>
                </a:solidFill>
                <a:hlinkClick r:id="rId6"/>
              </a:rPr>
              <a:t>SouthPole</a:t>
            </a:r>
            <a:r>
              <a:rPr lang="hu-HU" b="1" dirty="0" smtClean="0">
                <a:solidFill>
                  <a:srgbClr val="00B050"/>
                </a:solidFill>
              </a:rPr>
              <a:t>, </a:t>
            </a:r>
            <a:r>
              <a:rPr lang="hu-HU" b="1" dirty="0" err="1" smtClean="0">
                <a:solidFill>
                  <a:srgbClr val="00B050"/>
                </a:solidFill>
              </a:rPr>
              <a:t>a</a:t>
            </a:r>
            <a:r>
              <a:rPr lang="hu-HU" b="1" dirty="0" smtClean="0">
                <a:solidFill>
                  <a:srgbClr val="00B050"/>
                </a:solidFill>
              </a:rPr>
              <a:t> </a:t>
            </a:r>
            <a:r>
              <a:rPr lang="hu-HU" b="1" dirty="0" smtClean="0">
                <a:solidFill>
                  <a:srgbClr val="00B050"/>
                </a:solidFill>
                <a:hlinkClick r:id="rId7"/>
              </a:rPr>
              <a:t>MK</a:t>
            </a:r>
            <a:r>
              <a:rPr lang="hu-HU" b="1" dirty="0" smtClean="0">
                <a:solidFill>
                  <a:srgbClr val="00B050"/>
                </a:solidFill>
              </a:rPr>
              <a:t>, és az </a:t>
            </a:r>
            <a:r>
              <a:rPr lang="hu-HU" b="1" dirty="0" smtClean="0">
                <a:solidFill>
                  <a:srgbClr val="00B050"/>
                </a:solidFill>
                <a:hlinkClick r:id="rId8"/>
              </a:rPr>
              <a:t>ICCS </a:t>
            </a:r>
            <a:r>
              <a:rPr lang="hu-HU" b="1" dirty="0" smtClean="0">
                <a:solidFill>
                  <a:srgbClr val="00B050"/>
                </a:solidFill>
              </a:rPr>
              <a:t>relációi…</a:t>
            </a:r>
            <a:endParaRPr lang="hu-HU" b="1" dirty="0">
              <a:solidFill>
                <a:srgbClr val="00B050"/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214282" y="6143644"/>
            <a:ext cx="8645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hu-HU" dirty="0" smtClean="0"/>
              <a:t>… valamint a </a:t>
            </a:r>
            <a:r>
              <a:rPr lang="hu-HU" dirty="0" smtClean="0">
                <a:hlinkClick r:id="rId9"/>
              </a:rPr>
              <a:t>GPC</a:t>
            </a:r>
            <a:r>
              <a:rPr lang="hu-HU" dirty="0" smtClean="0"/>
              <a:t> : </a:t>
            </a:r>
            <a:r>
              <a:rPr lang="hu-HU" b="1" dirty="0" smtClean="0"/>
              <a:t>”</a:t>
            </a:r>
            <a:r>
              <a:rPr lang="hu-HU" b="1" dirty="0"/>
              <a:t> </a:t>
            </a:r>
            <a:r>
              <a:rPr lang="hu-HU" b="1" dirty="0">
                <a:hlinkClick r:id="rId10"/>
              </a:rPr>
              <a:t>Magyarország Első Klímasemlegességi Előrehaladási </a:t>
            </a:r>
            <a:r>
              <a:rPr lang="hu-HU" b="1" dirty="0" smtClean="0">
                <a:hlinkClick r:id="rId10"/>
              </a:rPr>
              <a:t>Jelentése 2022</a:t>
            </a:r>
            <a:r>
              <a:rPr lang="hu-HU" b="1" dirty="0" smtClean="0"/>
              <a:t>”</a:t>
            </a:r>
            <a:endParaRPr lang="hu-HU" b="1" dirty="0"/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err="1" smtClean="0"/>
              <a:t>Soil</a:t>
            </a:r>
            <a:r>
              <a:rPr lang="hu-HU" dirty="0" smtClean="0"/>
              <a:t> Navigator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hu-HU" sz="3000" dirty="0" smtClean="0"/>
              <a:t>Ezt mondta a Magyar Kormány a </a:t>
            </a:r>
            <a:r>
              <a:rPr lang="hu-HU" sz="3000" dirty="0" smtClean="0">
                <a:hlinkClick r:id="rId2"/>
              </a:rPr>
              <a:t>weboldalunkra belinkelt </a:t>
            </a:r>
            <a:r>
              <a:rPr lang="hu-HU" sz="3000" dirty="0" smtClean="0"/>
              <a:t>2020-as klímatervben:</a:t>
            </a:r>
            <a:endParaRPr lang="hu-HU" sz="3000" b="1" u="sng" dirty="0" smtClean="0">
              <a:solidFill>
                <a:srgbClr val="FF0000"/>
              </a:solidFill>
            </a:endParaRPr>
          </a:p>
          <a:p>
            <a:r>
              <a:rPr lang="hu-HU" sz="3000" b="1" u="sng" dirty="0" smtClean="0">
                <a:solidFill>
                  <a:srgbClr val="FF0000"/>
                </a:solidFill>
              </a:rPr>
              <a:t>A kvótabevételek zöldgazdaság-fejlesztést szolgáló 50%-át kiegészítik a Modernizációs Alap 255 184 milliárd Ft nagyságú forrásai:</a:t>
            </a:r>
            <a:r>
              <a:rPr lang="hu-HU" sz="3000" dirty="0" smtClean="0"/>
              <a:t> ezekre Magyarország a jelenlegi kvótabevételek általános szabályai szerint felhasznált összegek felett lesz jogosult.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Soil</a:t>
            </a:r>
            <a:r>
              <a:rPr lang="hu-HU" dirty="0" smtClean="0"/>
              <a:t> Navigator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3000" b="1" u="sng" dirty="0" smtClean="0">
                <a:solidFill>
                  <a:srgbClr val="FF0000"/>
                </a:solidFill>
              </a:rPr>
              <a:t>A 2024-ben felülvizsgálható prioritási lista a következő elemeket tartalmazza:</a:t>
            </a:r>
            <a:r>
              <a:rPr lang="hu-HU" sz="3000" dirty="0" smtClean="0"/>
              <a:t> </a:t>
            </a:r>
          </a:p>
          <a:p>
            <a:r>
              <a:rPr lang="hu-HU" sz="3000" dirty="0" smtClean="0"/>
              <a:t>- Megújuló forrásokból származó villamosenergia-termelés és </a:t>
            </a:r>
            <a:r>
              <a:rPr lang="hu-HU" sz="3000" dirty="0" err="1" smtClean="0"/>
              <a:t>-felhasználás</a:t>
            </a:r>
            <a:r>
              <a:rPr lang="hu-HU" sz="3000" dirty="0" smtClean="0"/>
              <a:t>; </a:t>
            </a:r>
          </a:p>
          <a:p>
            <a:r>
              <a:rPr lang="hu-HU" sz="3000" dirty="0" smtClean="0"/>
              <a:t>- Az energiahatékonyság javítása, beleértve a közlekedés, az épületek, </a:t>
            </a:r>
            <a:r>
              <a:rPr lang="hu-HU" sz="3000" b="1" dirty="0" smtClean="0">
                <a:solidFill>
                  <a:srgbClr val="FF0000"/>
                </a:solidFill>
              </a:rPr>
              <a:t>a</a:t>
            </a:r>
            <a:r>
              <a:rPr lang="hu-HU" sz="3000" dirty="0" smtClean="0">
                <a:solidFill>
                  <a:srgbClr val="FF0000"/>
                </a:solidFill>
              </a:rPr>
              <a:t> </a:t>
            </a:r>
            <a:r>
              <a:rPr lang="hu-HU" sz="3000" b="1" dirty="0" smtClean="0">
                <a:solidFill>
                  <a:srgbClr val="FF0000"/>
                </a:solidFill>
              </a:rPr>
              <a:t>mezőgazdaság</a:t>
            </a:r>
            <a:r>
              <a:rPr lang="hu-HU" sz="3000" dirty="0" smtClean="0"/>
              <a:t> és a hulladékágazat </a:t>
            </a:r>
            <a:r>
              <a:rPr lang="hu-HU" sz="3000" b="1" dirty="0" smtClean="0">
                <a:solidFill>
                  <a:srgbClr val="FF0000"/>
                </a:solidFill>
              </a:rPr>
              <a:t>energiahatékonyságát célzó beruházások</a:t>
            </a:r>
            <a:r>
              <a:rPr lang="hu-HU" sz="3000" dirty="0" smtClean="0"/>
              <a:t>at; 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Soil</a:t>
            </a:r>
            <a:r>
              <a:rPr lang="hu-HU" dirty="0" smtClean="0"/>
              <a:t> Navigator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 smtClean="0"/>
              <a:t>- Energiatárolás;</a:t>
            </a:r>
          </a:p>
          <a:p>
            <a:r>
              <a:rPr lang="hu-HU" dirty="0" smtClean="0"/>
              <a:t>- Az energiahálózatok – ezen belül a távfűtési vezetékek és a </a:t>
            </a:r>
            <a:r>
              <a:rPr lang="hu-HU" dirty="0" err="1" smtClean="0"/>
              <a:t>villamosenergia-</a:t>
            </a:r>
            <a:r>
              <a:rPr lang="hu-HU" dirty="0" smtClean="0"/>
              <a:t> átviteli hálózatok  –  modernizációja; </a:t>
            </a:r>
          </a:p>
          <a:p>
            <a:r>
              <a:rPr lang="hu-HU" dirty="0" smtClean="0"/>
              <a:t>- A tagállamok közötti összeköttetések bővítése; </a:t>
            </a:r>
          </a:p>
          <a:p>
            <a:r>
              <a:rPr lang="hu-HU" dirty="0" smtClean="0"/>
              <a:t>- Az igazságos átállás „szén-dioxid-függő régiókban”, „</a:t>
            </a:r>
            <a:r>
              <a:rPr lang="hu-HU" i="1" dirty="0" smtClean="0"/>
              <a:t>hogy támogatni lehessen a munkavállalók átirányítását, átképzését és továbbképzését, az oktatást, az álláskeresési kezdeményezéseket és az induló vállalkozásokat</a:t>
            </a:r>
            <a:r>
              <a:rPr lang="hu-HU" dirty="0" smtClean="0"/>
              <a:t>”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Soil</a:t>
            </a:r>
            <a:r>
              <a:rPr lang="hu-HU" dirty="0" smtClean="0"/>
              <a:t> Navigator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 smtClean="0"/>
              <a:t>A 2021-től létező Modernizációs Alap célja az energetikai rendszerek korszerűsítése és az energiahatékonyság növelése</a:t>
            </a:r>
            <a:r>
              <a:rPr lang="hu-HU" b="1" u="sng" dirty="0" smtClean="0">
                <a:solidFill>
                  <a:srgbClr val="FF0000"/>
                </a:solidFill>
              </a:rPr>
              <a:t>. A rendelkezésre álló pénzügyi forrás legalább 70 %-át kötelező a Modernizációs Alap prioritási listájának megfelelő beruházások támogatására felhasználni.</a:t>
            </a:r>
            <a:r>
              <a:rPr lang="hu-HU" dirty="0" smtClean="0"/>
              <a:t> A források fennmaradó 30%-os része tekintetében más, az energetikai rendszer modernizációjával kapcsolatos projektek is támogathatók. A prioritási lista szerinti projektek esetén a támogatási intenzitás legfeljebb 100 %, egyébként legfeljebb 70 % lehet</a:t>
            </a:r>
            <a:r>
              <a:rPr lang="hu-HU" b="1" u="sng" dirty="0" smtClean="0">
                <a:solidFill>
                  <a:srgbClr val="FF0000"/>
                </a:solidFill>
              </a:rPr>
              <a:t>. </a:t>
            </a:r>
            <a:endParaRPr lang="hu-HU" dirty="0" smtClean="0"/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Soil</a:t>
            </a:r>
            <a:r>
              <a:rPr lang="hu-HU" dirty="0" smtClean="0"/>
              <a:t> Navigator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hu-HU" sz="3000" b="1" dirty="0" smtClean="0">
                <a:solidFill>
                  <a:srgbClr val="FF0000"/>
                </a:solidFill>
              </a:rPr>
              <a:t>Döntéstámogató rendszer a talajfunkciók felmérésére és optimalizálására. </a:t>
            </a:r>
            <a:r>
              <a:rPr lang="hu-HU" sz="3000" b="1" u="sng" dirty="0" smtClean="0"/>
              <a:t>A </a:t>
            </a:r>
            <a:r>
              <a:rPr lang="hu-HU" sz="3000" b="1" u="sng" dirty="0" err="1" smtClean="0"/>
              <a:t>Soil</a:t>
            </a:r>
            <a:r>
              <a:rPr lang="hu-HU" sz="3000" b="1" u="sng" dirty="0" smtClean="0"/>
              <a:t> Navigator döntéstámogató rendszer</a:t>
            </a:r>
            <a:r>
              <a:rPr lang="hu-HU" sz="3000" dirty="0" smtClean="0"/>
              <a:t>t (DSS) a </a:t>
            </a:r>
            <a:r>
              <a:rPr lang="hu-HU" sz="3000" i="1" dirty="0" smtClean="0"/>
              <a:t>Horizont 2020 projekt</a:t>
            </a:r>
            <a:r>
              <a:rPr lang="hu-HU" sz="3000" dirty="0" smtClean="0"/>
              <a:t> </a:t>
            </a:r>
            <a:r>
              <a:rPr lang="hu-HU" sz="3000" dirty="0" smtClean="0">
                <a:hlinkClick r:id="rId2"/>
              </a:rPr>
              <a:t>LANDMARK</a:t>
            </a:r>
            <a:r>
              <a:rPr lang="hu-HU" sz="3000" dirty="0" smtClean="0"/>
              <a:t> keretében fejlesztették ki. Felméri egy mezőn belül öt talajfunkció kezdeti kapacitását, ideértve az elsődleges termelékenységet, a tápanyag körforgást, a víztisztítást és </a:t>
            </a:r>
            <a:r>
              <a:rPr lang="hu-HU" sz="3000" dirty="0" err="1" smtClean="0"/>
              <a:t>-szabályozást</a:t>
            </a:r>
            <a:r>
              <a:rPr lang="hu-HU" sz="3000" dirty="0" smtClean="0"/>
              <a:t>, a </a:t>
            </a:r>
            <a:r>
              <a:rPr lang="hu-HU" sz="3000" b="1" u="sng" dirty="0" smtClean="0">
                <a:solidFill>
                  <a:srgbClr val="FF0000"/>
                </a:solidFill>
              </a:rPr>
              <a:t>szénmegkötés</a:t>
            </a:r>
            <a:r>
              <a:rPr lang="hu-HU" sz="3000" dirty="0" smtClean="0"/>
              <a:t>t és az </a:t>
            </a:r>
            <a:r>
              <a:rPr lang="hu-HU" sz="3000" dirty="0" err="1" smtClean="0"/>
              <a:t>éghajlatszabályozást</a:t>
            </a:r>
            <a:r>
              <a:rPr lang="hu-HU" sz="3000" dirty="0" smtClean="0"/>
              <a:t>, valamint a </a:t>
            </a:r>
            <a:r>
              <a:rPr lang="hu-HU" sz="3000" dirty="0" err="1" smtClean="0"/>
              <a:t>biodiverzitást</a:t>
            </a:r>
            <a:r>
              <a:rPr lang="hu-HU" sz="3000" dirty="0" smtClean="0"/>
              <a:t> és az élőhelyek biztosítását.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Soil</a:t>
            </a:r>
            <a:r>
              <a:rPr lang="hu-HU" dirty="0" smtClean="0"/>
              <a:t> Navigator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b="1" dirty="0" smtClean="0">
                <a:solidFill>
                  <a:srgbClr val="FF0000"/>
                </a:solidFill>
              </a:rPr>
              <a:t>Ezenkívül ez a bizonyítékokon alapuló DSS </a:t>
            </a:r>
            <a:r>
              <a:rPr lang="hu-HU" dirty="0" smtClean="0"/>
              <a:t>célzott megoldásokat és kezelési ajánlásokat kínál több talajfunkció ellátásának egyidejű javítására, és segíti a gazdálkodókat és a mezőgazdasági tanácsadókat a hosszú távú fenntarthatóság érdekében megfelelő döntések meghozatalában. A jelenlegi verzió egy prototípus, amelyet öt európai országban </a:t>
            </a:r>
            <a:r>
              <a:rPr lang="hu-HU" i="1" dirty="0" smtClean="0"/>
              <a:t>(Ausztria, Németország, Dánia, Franciaország, Írország) </a:t>
            </a:r>
            <a:r>
              <a:rPr lang="hu-HU" dirty="0" err="1" smtClean="0"/>
              <a:t>validáltak</a:t>
            </a:r>
            <a:r>
              <a:rPr lang="hu-HU" dirty="0" smtClean="0"/>
              <a:t>.</a:t>
            </a:r>
          </a:p>
          <a:p>
            <a:r>
              <a:rPr lang="hu-HU" dirty="0" smtClean="0"/>
              <a:t>Nézze meg a </a:t>
            </a:r>
            <a:r>
              <a:rPr lang="hu-HU" dirty="0" smtClean="0">
                <a:hlinkClick r:id="rId2"/>
              </a:rPr>
              <a:t>videót</a:t>
            </a:r>
            <a:r>
              <a:rPr lang="hu-HU" dirty="0" smtClean="0"/>
              <a:t> </a:t>
            </a:r>
            <a:r>
              <a:rPr lang="hu-HU" dirty="0" err="1" smtClean="0"/>
              <a:t>Run</a:t>
            </a:r>
            <a:r>
              <a:rPr lang="hu-HU" dirty="0" smtClean="0"/>
              <a:t> </a:t>
            </a:r>
            <a:r>
              <a:rPr lang="hu-HU" dirty="0" err="1" smtClean="0"/>
              <a:t>Soil</a:t>
            </a:r>
            <a:r>
              <a:rPr lang="hu-HU" dirty="0" smtClean="0"/>
              <a:t> Navigator </a:t>
            </a:r>
          </a:p>
          <a:p>
            <a:r>
              <a:rPr lang="hu-HU" dirty="0" smtClean="0">
                <a:hlinkClick r:id="rId2"/>
              </a:rPr>
              <a:t>DSS</a:t>
            </a:r>
            <a:endParaRPr lang="hu-HU" dirty="0" smtClean="0"/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Soil</a:t>
            </a:r>
            <a:r>
              <a:rPr lang="hu-HU" dirty="0" smtClean="0"/>
              <a:t> Navigator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hu-HU" sz="3000" dirty="0" smtClean="0"/>
              <a:t>Bemutató-videó, mihez is kezdjünk a fejlesztésben a SN programmal </a:t>
            </a:r>
            <a:r>
              <a:rPr lang="hu-HU" sz="3000" dirty="0" smtClean="0">
                <a:hlinkClick r:id="rId2"/>
              </a:rPr>
              <a:t>itt</a:t>
            </a:r>
            <a:r>
              <a:rPr lang="hu-HU" sz="3000" dirty="0" smtClean="0"/>
              <a:t>.</a:t>
            </a:r>
          </a:p>
          <a:p>
            <a:r>
              <a:rPr lang="hu-HU" sz="3000" dirty="0" smtClean="0"/>
              <a:t>A random-demó beállítás </a:t>
            </a:r>
            <a:r>
              <a:rPr lang="hu-HU" sz="3000" dirty="0" err="1" smtClean="0"/>
              <a:t>pdf</a:t>
            </a:r>
            <a:r>
              <a:rPr lang="hu-HU" sz="3000" dirty="0" smtClean="0"/>
              <a:t> mentése </a:t>
            </a:r>
            <a:r>
              <a:rPr lang="hu-HU" sz="3000" dirty="0" smtClean="0">
                <a:hlinkClick r:id="rId3"/>
              </a:rPr>
              <a:t>itt</a:t>
            </a:r>
            <a:r>
              <a:rPr lang="hu-HU" sz="3000" dirty="0" smtClean="0"/>
              <a:t>.</a:t>
            </a:r>
          </a:p>
          <a:p>
            <a:r>
              <a:rPr lang="hu-HU" sz="3000" dirty="0" smtClean="0"/>
              <a:t>Itt lehet válogatni az online feltöltött adatok alapján készült jegyzőkönyvekből (kereshetően </a:t>
            </a:r>
            <a:r>
              <a:rPr lang="hu-HU" sz="3000" dirty="0" err="1" smtClean="0"/>
              <a:t>anonimizálva</a:t>
            </a:r>
            <a:r>
              <a:rPr lang="hu-HU" sz="3000" dirty="0" smtClean="0"/>
              <a:t>), és MÓDOSÍTANI is engedi az alap beállításokat itt.</a:t>
            </a:r>
          </a:p>
          <a:p>
            <a:r>
              <a:rPr lang="hu-HU" sz="2800" dirty="0"/>
              <a:t>Talajnavigátor, </a:t>
            </a:r>
            <a:r>
              <a:rPr lang="hu-HU" sz="2800" dirty="0">
                <a:hlinkClick r:id="rId4"/>
              </a:rPr>
              <a:t>angol nyelvű oktatóanyag</a:t>
            </a:r>
            <a:endParaRPr lang="hu-HU" sz="2800" dirty="0"/>
          </a:p>
          <a:p>
            <a:endParaRPr lang="hu-HU" sz="3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Soil</a:t>
            </a:r>
            <a:r>
              <a:rPr lang="hu-HU" dirty="0" smtClean="0"/>
              <a:t> Navigator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3000" dirty="0" smtClean="0"/>
              <a:t>Azzal, hogy </a:t>
            </a:r>
            <a:r>
              <a:rPr lang="hu-HU" sz="3000" b="1" dirty="0" smtClean="0">
                <a:solidFill>
                  <a:srgbClr val="FF0000"/>
                </a:solidFill>
              </a:rPr>
              <a:t>mind az öt fő talajfunkció</a:t>
            </a:r>
            <a:r>
              <a:rPr lang="hu-HU" sz="3000" dirty="0" smtClean="0"/>
              <a:t>t magában foglalja, </a:t>
            </a:r>
            <a:r>
              <a:rPr lang="hu-HU" sz="3000" u="sng" dirty="0" smtClean="0"/>
              <a:t>a </a:t>
            </a:r>
            <a:r>
              <a:rPr lang="hu-HU" sz="3000" u="sng" dirty="0" err="1" smtClean="0"/>
              <a:t>Soil</a:t>
            </a:r>
            <a:r>
              <a:rPr lang="hu-HU" sz="3000" u="sng" dirty="0" smtClean="0"/>
              <a:t> Navigator DSS képes kiegészíteni az Európai Bizottság által elfogadott, a Közös Agrárpolitika 2021–2027 közötti időszakra szóló javaslatában szereplő, tápanyagokra vonatkozó mezőgazdasági fenntarthatósági eszközöket.</a:t>
            </a:r>
            <a:r>
              <a:rPr lang="hu-HU" sz="3000" dirty="0" smtClean="0"/>
              <a:t> Ezenkívül a </a:t>
            </a:r>
            <a:r>
              <a:rPr lang="hu-HU" sz="3000" dirty="0" err="1" smtClean="0"/>
              <a:t>Soil</a:t>
            </a:r>
            <a:r>
              <a:rPr lang="hu-HU" sz="3000" dirty="0" smtClean="0"/>
              <a:t> Navigator DSS oktatási eszközként is használható gazdálkodók, mezőgazdasági tanácsadók és diákok számára.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479</Words>
  <Application>Microsoft Office PowerPoint</Application>
  <PresentationFormat>Diavetítés a képernyőre (4:3 oldalarány)</PresentationFormat>
  <Paragraphs>29</Paragraphs>
  <Slides>9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0" baseType="lpstr">
      <vt:lpstr>Office-téma</vt:lpstr>
      <vt:lpstr>1. dia</vt:lpstr>
      <vt:lpstr>Soil Navigator</vt:lpstr>
      <vt:lpstr>Soil Navigator</vt:lpstr>
      <vt:lpstr>Soil Navigator</vt:lpstr>
      <vt:lpstr>Soil Navigator</vt:lpstr>
      <vt:lpstr>Soil Navigator</vt:lpstr>
      <vt:lpstr>Soil Navigator</vt:lpstr>
      <vt:lpstr>Soil Navigator</vt:lpstr>
      <vt:lpstr>Soil Navigator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Parzer Zoltán</dc:creator>
  <cp:lastModifiedBy>Parzer Zoltán</cp:lastModifiedBy>
  <cp:revision>22</cp:revision>
  <dcterms:created xsi:type="dcterms:W3CDTF">2024-01-25T12:42:04Z</dcterms:created>
  <dcterms:modified xsi:type="dcterms:W3CDTF">2024-01-25T16:30:51Z</dcterms:modified>
</cp:coreProperties>
</file>